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7" r:id="rId2"/>
    <p:sldMasterId id="2147483689" r:id="rId3"/>
  </p:sldMasterIdLst>
  <p:notesMasterIdLst>
    <p:notesMasterId r:id="rId75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327" r:id="rId34"/>
    <p:sldId id="328" r:id="rId35"/>
    <p:sldId id="329" r:id="rId36"/>
    <p:sldId id="330" r:id="rId37"/>
    <p:sldId id="331" r:id="rId38"/>
    <p:sldId id="332" r:id="rId39"/>
    <p:sldId id="333" r:id="rId40"/>
    <p:sldId id="334" r:id="rId41"/>
    <p:sldId id="335" r:id="rId42"/>
    <p:sldId id="336" r:id="rId43"/>
    <p:sldId id="337" r:id="rId44"/>
    <p:sldId id="338" r:id="rId45"/>
    <p:sldId id="339" r:id="rId46"/>
    <p:sldId id="340" r:id="rId47"/>
    <p:sldId id="341" r:id="rId48"/>
    <p:sldId id="342" r:id="rId49"/>
    <p:sldId id="343" r:id="rId50"/>
    <p:sldId id="344" r:id="rId51"/>
    <p:sldId id="345" r:id="rId52"/>
    <p:sldId id="346" r:id="rId53"/>
    <p:sldId id="347" r:id="rId54"/>
    <p:sldId id="307" r:id="rId55"/>
    <p:sldId id="308" r:id="rId56"/>
    <p:sldId id="309" r:id="rId57"/>
    <p:sldId id="310" r:id="rId58"/>
    <p:sldId id="311" r:id="rId59"/>
    <p:sldId id="312" r:id="rId60"/>
    <p:sldId id="313" r:id="rId61"/>
    <p:sldId id="314" r:id="rId62"/>
    <p:sldId id="315" r:id="rId63"/>
    <p:sldId id="316" r:id="rId64"/>
    <p:sldId id="317" r:id="rId65"/>
    <p:sldId id="318" r:id="rId66"/>
    <p:sldId id="319" r:id="rId67"/>
    <p:sldId id="320" r:id="rId68"/>
    <p:sldId id="321" r:id="rId69"/>
    <p:sldId id="322" r:id="rId70"/>
    <p:sldId id="323" r:id="rId71"/>
    <p:sldId id="324" r:id="rId72"/>
    <p:sldId id="325" r:id="rId73"/>
    <p:sldId id="326" r:id="rId7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6" d="100"/>
          <a:sy n="106" d="100"/>
        </p:scale>
        <p:origin x="-128" y="-5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63" Type="http://schemas.openxmlformats.org/officeDocument/2006/relationships/slide" Target="slides/slide60.xml"/><Relationship Id="rId64" Type="http://schemas.openxmlformats.org/officeDocument/2006/relationships/slide" Target="slides/slide61.xml"/><Relationship Id="rId65" Type="http://schemas.openxmlformats.org/officeDocument/2006/relationships/slide" Target="slides/slide62.xml"/><Relationship Id="rId66" Type="http://schemas.openxmlformats.org/officeDocument/2006/relationships/slide" Target="slides/slide63.xml"/><Relationship Id="rId67" Type="http://schemas.openxmlformats.org/officeDocument/2006/relationships/slide" Target="slides/slide64.xml"/><Relationship Id="rId68" Type="http://schemas.openxmlformats.org/officeDocument/2006/relationships/slide" Target="slides/slide65.xml"/><Relationship Id="rId69" Type="http://schemas.openxmlformats.org/officeDocument/2006/relationships/slide" Target="slides/slide66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<Relationship Id="rId56" Type="http://schemas.openxmlformats.org/officeDocument/2006/relationships/slide" Target="slides/slide53.xml"/><Relationship Id="rId57" Type="http://schemas.openxmlformats.org/officeDocument/2006/relationships/slide" Target="slides/slide54.xml"/><Relationship Id="rId58" Type="http://schemas.openxmlformats.org/officeDocument/2006/relationships/slide" Target="slides/slide55.xml"/><Relationship Id="rId59" Type="http://schemas.openxmlformats.org/officeDocument/2006/relationships/slide" Target="slides/slide5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80" Type="http://schemas.openxmlformats.org/officeDocument/2006/relationships/tableStyles" Target="tableStyles.xml"/><Relationship Id="rId70" Type="http://schemas.openxmlformats.org/officeDocument/2006/relationships/slide" Target="slides/slide67.xml"/><Relationship Id="rId71" Type="http://schemas.openxmlformats.org/officeDocument/2006/relationships/slide" Target="slides/slide68.xml"/><Relationship Id="rId72" Type="http://schemas.openxmlformats.org/officeDocument/2006/relationships/slide" Target="slides/slide69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73" Type="http://schemas.openxmlformats.org/officeDocument/2006/relationships/slide" Target="slides/slide70.xml"/><Relationship Id="rId74" Type="http://schemas.openxmlformats.org/officeDocument/2006/relationships/slide" Target="slides/slide71.xml"/><Relationship Id="rId75" Type="http://schemas.openxmlformats.org/officeDocument/2006/relationships/notesMaster" Target="notesMasters/notesMaster1.xml"/><Relationship Id="rId76" Type="http://schemas.openxmlformats.org/officeDocument/2006/relationships/printerSettings" Target="printerSettings/printerSettings1.bin"/><Relationship Id="rId77" Type="http://schemas.openxmlformats.org/officeDocument/2006/relationships/presProps" Target="presProps.xml"/><Relationship Id="rId78" Type="http://schemas.openxmlformats.org/officeDocument/2006/relationships/viewProps" Target="viewProps.xml"/><Relationship Id="rId79" Type="http://schemas.openxmlformats.org/officeDocument/2006/relationships/theme" Target="theme/theme1.xml"/><Relationship Id="rId60" Type="http://schemas.openxmlformats.org/officeDocument/2006/relationships/slide" Target="slides/slide57.xml"/><Relationship Id="rId61" Type="http://schemas.openxmlformats.org/officeDocument/2006/relationships/slide" Target="slides/slide58.xml"/><Relationship Id="rId62" Type="http://schemas.openxmlformats.org/officeDocument/2006/relationships/slide" Target="slides/slide59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74D660-09E0-654B-AF6C-A008ECFD4E98}" type="datetimeFigureOut">
              <a:rPr lang="en-US" smtClean="0"/>
              <a:t>6/1/16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2C44E7-02D0-8947-8D43-81DCC328C6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618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MS PGothic" charset="0"/>
            </a:endParaRPr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fld id="{D2F36651-1AF3-CB4E-AE53-E681F093E6AC}" type="slidenum">
              <a:rPr lang="en-US" sz="1200"/>
              <a:pPr/>
              <a:t>3</a:t>
            </a:fld>
            <a:endParaRPr lang="en-US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81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MS PGothic" charset="0"/>
            </a:endParaRPr>
          </a:p>
        </p:txBody>
      </p:sp>
      <p:sp>
        <p:nvSpPr>
          <p:cNvPr id="348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fld id="{DE075EC8-7948-5649-8C76-A81F3DB74A7B}" type="slidenum">
              <a:rPr lang="en-US" sz="1200">
                <a:ea typeface="ＭＳ Ｐゴシック" charset="0"/>
                <a:cs typeface="ＭＳ Ｐゴシック" charset="0"/>
              </a:rPr>
              <a:pPr/>
              <a:t>12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MS PGothic" charset="0"/>
            </a:endParaRPr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fld id="{23E04BC0-7D95-3842-9FAF-1A744A28AEE4}" type="slidenum">
              <a:rPr lang="en-US" sz="1200">
                <a:ea typeface="ＭＳ Ｐゴシック" charset="0"/>
                <a:cs typeface="ＭＳ Ｐゴシック" charset="0"/>
              </a:rPr>
              <a:pPr/>
              <a:t>13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891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MS PGothic" charset="0"/>
            </a:endParaRPr>
          </a:p>
        </p:txBody>
      </p:sp>
      <p:sp>
        <p:nvSpPr>
          <p:cNvPr id="389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fld id="{0EB2812A-DEFF-9F49-82FD-1C733B4113A8}" type="slidenum">
              <a:rPr lang="en-US" sz="1200">
                <a:ea typeface="ＭＳ Ｐゴシック" charset="0"/>
                <a:cs typeface="ＭＳ Ｐゴシック" charset="0"/>
              </a:rPr>
              <a:pPr/>
              <a:t>14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MS PGothic" charset="0"/>
            </a:endParaRPr>
          </a:p>
        </p:txBody>
      </p:sp>
      <p:sp>
        <p:nvSpPr>
          <p:cNvPr id="409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fld id="{341F37CF-3DEC-2243-A6A7-73B79B007D2F}" type="slidenum">
              <a:rPr lang="en-US" sz="1200">
                <a:ea typeface="ＭＳ Ｐゴシック" charset="0"/>
                <a:cs typeface="ＭＳ Ｐゴシック" charset="0"/>
              </a:rPr>
              <a:pPr/>
              <a:t>15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30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MS PGothic" charset="0"/>
            </a:endParaRPr>
          </a:p>
        </p:txBody>
      </p:sp>
      <p:sp>
        <p:nvSpPr>
          <p:cNvPr id="430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fld id="{52BC3FD0-BA87-5647-B4CD-6883B8E267D1}" type="slidenum">
              <a:rPr lang="en-US" sz="1200">
                <a:ea typeface="ＭＳ Ｐゴシック" charset="0"/>
                <a:cs typeface="ＭＳ Ｐゴシック" charset="0"/>
              </a:rPr>
              <a:pPr/>
              <a:t>16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50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MS PGothic" charset="0"/>
            </a:endParaRPr>
          </a:p>
        </p:txBody>
      </p:sp>
      <p:sp>
        <p:nvSpPr>
          <p:cNvPr id="450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fld id="{3E612B86-FDDA-A24E-9A10-E4E739228457}" type="slidenum">
              <a:rPr lang="en-US" sz="1200"/>
              <a:pPr/>
              <a:t>17</a:t>
            </a:fld>
            <a:endParaRPr lang="en-US" sz="12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710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MS PGothic" charset="0"/>
            </a:endParaRPr>
          </a:p>
        </p:txBody>
      </p:sp>
      <p:sp>
        <p:nvSpPr>
          <p:cNvPr id="471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fld id="{47A7DFB3-54F6-D148-9249-95AE818FD29C}" type="slidenum">
              <a:rPr lang="en-US" sz="1200"/>
              <a:pPr/>
              <a:t>18</a:t>
            </a:fld>
            <a:endParaRPr lang="en-US" sz="12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91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MS PGothic" charset="0"/>
            </a:endParaRPr>
          </a:p>
        </p:txBody>
      </p:sp>
      <p:sp>
        <p:nvSpPr>
          <p:cNvPr id="491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fld id="{818C4C23-A2DE-4E48-AF4E-BCE7908AE3E1}" type="slidenum">
              <a:rPr lang="en-US" sz="1200"/>
              <a:pPr/>
              <a:t>19</a:t>
            </a:fld>
            <a:endParaRPr lang="en-US" sz="12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2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MS PGothic" charset="0"/>
            </a:endParaRPr>
          </a:p>
        </p:txBody>
      </p:sp>
      <p:sp>
        <p:nvSpPr>
          <p:cNvPr id="512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fld id="{DD8D6F81-BEE4-ED4C-8ABB-108474A1A3E3}" type="slidenum">
              <a:rPr lang="en-US" sz="1200"/>
              <a:pPr/>
              <a:t>20</a:t>
            </a:fld>
            <a:endParaRPr lang="en-US" sz="12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325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  <a:ea typeface="MS PGothic" charset="0"/>
              </a:rPr>
              <a:t>r</a:t>
            </a:r>
          </a:p>
        </p:txBody>
      </p:sp>
      <p:sp>
        <p:nvSpPr>
          <p:cNvPr id="532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fld id="{5D4E924A-7526-144F-9207-0C2B67C6EF5E}" type="slidenum">
              <a:rPr lang="en-US" sz="1200"/>
              <a:pPr/>
              <a:t>21</a:t>
            </a:fld>
            <a:endParaRPr 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>
              <a:latin typeface="Calibri" charset="0"/>
              <a:ea typeface="MS PGothic" charset="0"/>
            </a:endParaRP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fld id="{6480486A-0537-D54B-86CC-E6E4BF3FFC0E}" type="slidenum">
              <a:rPr lang="en-US" altLang="zh-CN" sz="1200"/>
              <a:pPr/>
              <a:t>4</a:t>
            </a:fld>
            <a:endParaRPr lang="en-US" altLang="zh-CN" sz="120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52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  <a:ea typeface="MS PGothic" charset="0"/>
              </a:rPr>
              <a:t>r</a:t>
            </a:r>
          </a:p>
        </p:txBody>
      </p:sp>
      <p:sp>
        <p:nvSpPr>
          <p:cNvPr id="552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fld id="{F2ADBC94-4ABA-CB45-9C2A-34062F233A16}" type="slidenum">
              <a:rPr lang="en-US" sz="1200"/>
              <a:pPr/>
              <a:t>22</a:t>
            </a:fld>
            <a:endParaRPr lang="en-US" sz="12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83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  <a:ea typeface="MS PGothic" charset="0"/>
              </a:rPr>
              <a:t>r</a:t>
            </a:r>
          </a:p>
        </p:txBody>
      </p:sp>
      <p:sp>
        <p:nvSpPr>
          <p:cNvPr id="583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fld id="{23AB23FC-03AC-BB45-9E15-FA743AEEB464}" type="slidenum">
              <a:rPr lang="en-US" sz="1200"/>
              <a:pPr/>
              <a:t>24</a:t>
            </a:fld>
            <a:endParaRPr lang="en-US" sz="120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21BD2-8DA9-4BD3-B31B-81578F35460B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52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21BD2-8DA9-4BD3-B31B-81578F35460B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53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21BD2-8DA9-4BD3-B31B-81578F35460B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54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21BD2-8DA9-4BD3-B31B-81578F35460B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55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21BD2-8DA9-4BD3-B31B-81578F35460B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56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21BD2-8DA9-4BD3-B31B-81578F35460B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57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21BD2-8DA9-4BD3-B31B-81578F35460B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58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21BD2-8DA9-4BD3-B31B-81578F35460B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59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MS PGothic" charset="0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fld id="{7CEE9B07-8C36-2944-808A-EB6334C9F194}" type="slidenum">
              <a:rPr lang="en-US" sz="1200">
                <a:ea typeface="ＭＳ Ｐゴシック" charset="0"/>
                <a:cs typeface="ＭＳ Ｐゴシック" charset="0"/>
              </a:rPr>
              <a:pPr/>
              <a:t>5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21BD2-8DA9-4BD3-B31B-81578F35460B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60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21BD2-8DA9-4BD3-B31B-81578F35460B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61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21BD2-8DA9-4BD3-B31B-81578F35460B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62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21BD2-8DA9-4BD3-B31B-81578F35460B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63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21BD2-8DA9-4BD3-B31B-81578F35460B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64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21BD2-8DA9-4BD3-B31B-81578F35460B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65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21BD2-8DA9-4BD3-B31B-81578F35460B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66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21BD2-8DA9-4BD3-B31B-81578F35460B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67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21BD2-8DA9-4BD3-B31B-81578F35460B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68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21BD2-8DA9-4BD3-B31B-81578F35460B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69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MS PGothic" charset="0"/>
            </a:endParaRPr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fld id="{312C12F7-352E-C946-B4A0-15867DA48478}" type="slidenum">
              <a:rPr lang="en-US" sz="1200">
                <a:ea typeface="ＭＳ Ｐゴシック" charset="0"/>
                <a:cs typeface="ＭＳ Ｐゴシック" charset="0"/>
              </a:rPr>
              <a:pPr/>
              <a:t>6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21BD2-8DA9-4BD3-B31B-81578F35460B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70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21BD2-8DA9-4BD3-B31B-81578F35460B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71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MS PGothic" charset="0"/>
            </a:endParaRPr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fld id="{90EC4D7E-3EEC-1F4A-9C03-33CF2F4BABE7}" type="slidenum">
              <a:rPr lang="en-US" sz="1200">
                <a:ea typeface="ＭＳ Ｐゴシック" charset="0"/>
                <a:cs typeface="ＭＳ Ｐゴシック" charset="0"/>
              </a:rPr>
              <a:pPr/>
              <a:t>7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MS PGothic" charset="0"/>
            </a:endParaRPr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fld id="{708B76B3-9DCD-DF45-83E5-8ECBC8F17940}" type="slidenum">
              <a:rPr lang="en-US" sz="1200">
                <a:ea typeface="ＭＳ Ｐゴシック" charset="0"/>
                <a:cs typeface="ＭＳ Ｐゴシック" charset="0"/>
              </a:rPr>
              <a:pPr/>
              <a:t>8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MS PGothic" charset="0"/>
            </a:endParaRPr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fld id="{9EAF2EDA-06BD-1C41-8DA3-6ED43CA7B9A8}" type="slidenum">
              <a:rPr lang="en-US" sz="1200"/>
              <a:pPr/>
              <a:t>9</a:t>
            </a:fld>
            <a:endParaRPr lang="en-US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MS PGothic" charset="0"/>
            </a:endParaRPr>
          </a:p>
        </p:txBody>
      </p:sp>
      <p:sp>
        <p:nvSpPr>
          <p:cNvPr id="307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fld id="{560A13BF-B6D4-084F-AFC6-8626FD4594F5}" type="slidenum">
              <a:rPr lang="en-US" sz="1200"/>
              <a:pPr/>
              <a:t>10</a:t>
            </a:fld>
            <a:endParaRPr lang="en-US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MS PGothic" charset="0"/>
            </a:endParaRPr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fld id="{49BD7FBF-C9B6-144E-9555-FF9C511BA9F6}" type="slidenum">
              <a:rPr lang="en-US" sz="1200"/>
              <a:pPr/>
              <a:t>11</a:t>
            </a:fld>
            <a:endParaRPr 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8.png"/><Relationship Id="rId3" Type="http://schemas.openxmlformats.org/officeDocument/2006/relationships/image" Target="../media/image7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29F11-53D6-724A-9A62-55CD2DB90C54}" type="datetimeFigureOut">
              <a:rPr lang="en-US" smtClean="0"/>
              <a:t>6/1/16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7E56-DF35-0A4D-A01A-825508068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1222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29F11-53D6-724A-9A62-55CD2DB90C54}" type="datetimeFigureOut">
              <a:rPr lang="en-US" smtClean="0"/>
              <a:t>6/1/16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7E56-DF35-0A4D-A01A-825508068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3596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29F11-53D6-724A-9A62-55CD2DB90C54}" type="datetimeFigureOut">
              <a:rPr lang="en-US" smtClean="0"/>
              <a:t>6/1/16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7E56-DF35-0A4D-A01A-825508068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7442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542A9-779C-4300-81EF-E4D1E1034CD5}" type="datetimeFigureOut">
              <a:rPr lang="en-US" smtClean="0">
                <a:solidFill>
                  <a:srgbClr val="DEDEDE">
                    <a:shade val="90000"/>
                  </a:srgbClr>
                </a:solidFill>
                <a:latin typeface="Constantia"/>
              </a:rPr>
              <a:pPr/>
              <a:t>6/1/16</a:t>
            </a:fld>
            <a:endParaRPr lang="en-US">
              <a:solidFill>
                <a:srgbClr val="DEDEDE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EDEDE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5493C-D0C3-44FD-B84B-9AEC5E1F81C6}" type="slidenum">
              <a:rPr lang="en-US" smtClean="0">
                <a:solidFill>
                  <a:srgbClr val="DEDEDE">
                    <a:shade val="90000"/>
                  </a:srgbClr>
                </a:solidFill>
                <a:latin typeface="Constantia"/>
              </a:rPr>
              <a:pPr/>
              <a:t>‹#›</a:t>
            </a:fld>
            <a:endParaRPr lang="en-US">
              <a:solidFill>
                <a:srgbClr val="DEDEDE">
                  <a:shade val="90000"/>
                </a:srgbClr>
              </a:solidFill>
              <a:latin typeface="Constantia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542A9-779C-4300-81EF-E4D1E1034CD5}" type="datetimeFigureOut">
              <a:rPr lang="en-US" smtClean="0">
                <a:solidFill>
                  <a:srgbClr val="DEDEDE">
                    <a:shade val="90000"/>
                  </a:srgbClr>
                </a:solidFill>
                <a:latin typeface="Constantia"/>
              </a:rPr>
              <a:pPr/>
              <a:t>6/1/16</a:t>
            </a:fld>
            <a:endParaRPr lang="en-US">
              <a:solidFill>
                <a:srgbClr val="DEDEDE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EDEDE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5493C-D0C3-44FD-B84B-9AEC5E1F81C6}" type="slidenum">
              <a:rPr lang="en-US" smtClean="0">
                <a:solidFill>
                  <a:srgbClr val="DEDEDE">
                    <a:shade val="90000"/>
                  </a:srgbClr>
                </a:solidFill>
                <a:latin typeface="Constantia"/>
              </a:rPr>
              <a:pPr/>
              <a:t>‹#›</a:t>
            </a:fld>
            <a:endParaRPr lang="en-US">
              <a:solidFill>
                <a:srgbClr val="DEDEDE">
                  <a:shade val="90000"/>
                </a:srgbClr>
              </a:solidFill>
              <a:latin typeface="Constantia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542A9-779C-4300-81EF-E4D1E1034CD5}" type="datetimeFigureOut">
              <a:rPr lang="en-US" smtClean="0">
                <a:solidFill>
                  <a:srgbClr val="DEDEDE">
                    <a:shade val="90000"/>
                  </a:srgbClr>
                </a:solidFill>
                <a:latin typeface="Constantia"/>
              </a:rPr>
              <a:pPr/>
              <a:t>6/1/16</a:t>
            </a:fld>
            <a:endParaRPr lang="en-US">
              <a:solidFill>
                <a:srgbClr val="DEDEDE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EDEDE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5493C-D0C3-44FD-B84B-9AEC5E1F81C6}" type="slidenum">
              <a:rPr lang="en-US" smtClean="0">
                <a:solidFill>
                  <a:srgbClr val="DEDEDE">
                    <a:shade val="90000"/>
                  </a:srgbClr>
                </a:solidFill>
                <a:latin typeface="Constantia"/>
              </a:rPr>
              <a:pPr/>
              <a:t>‹#›</a:t>
            </a:fld>
            <a:endParaRPr lang="en-US">
              <a:solidFill>
                <a:srgbClr val="DEDEDE">
                  <a:shade val="90000"/>
                </a:srgbClr>
              </a:solidFill>
              <a:latin typeface="Constantia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542A9-779C-4300-81EF-E4D1E1034CD5}" type="datetimeFigureOut">
              <a:rPr lang="en-US" smtClean="0">
                <a:solidFill>
                  <a:srgbClr val="DEDEDE">
                    <a:shade val="90000"/>
                  </a:srgbClr>
                </a:solidFill>
                <a:latin typeface="Constantia"/>
              </a:rPr>
              <a:pPr/>
              <a:t>6/1/16</a:t>
            </a:fld>
            <a:endParaRPr lang="en-US">
              <a:solidFill>
                <a:srgbClr val="DEDEDE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EDEDE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5493C-D0C3-44FD-B84B-9AEC5E1F81C6}" type="slidenum">
              <a:rPr lang="en-US" smtClean="0">
                <a:solidFill>
                  <a:srgbClr val="DEDEDE">
                    <a:shade val="90000"/>
                  </a:srgbClr>
                </a:solidFill>
                <a:latin typeface="Constantia"/>
              </a:rPr>
              <a:pPr/>
              <a:t>‹#›</a:t>
            </a:fld>
            <a:endParaRPr lang="en-US">
              <a:solidFill>
                <a:srgbClr val="DEDEDE">
                  <a:shade val="90000"/>
                </a:srgbClr>
              </a:solidFill>
              <a:latin typeface="Constantia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542A9-779C-4300-81EF-E4D1E1034CD5}" type="datetimeFigureOut">
              <a:rPr lang="en-US" smtClean="0">
                <a:solidFill>
                  <a:srgbClr val="DEDEDE">
                    <a:shade val="90000"/>
                  </a:srgbClr>
                </a:solidFill>
                <a:latin typeface="Constantia"/>
              </a:rPr>
              <a:pPr/>
              <a:t>6/1/16</a:t>
            </a:fld>
            <a:endParaRPr lang="en-US">
              <a:solidFill>
                <a:srgbClr val="DEDEDE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EDEDE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5493C-D0C3-44FD-B84B-9AEC5E1F81C6}" type="slidenum">
              <a:rPr lang="en-US" smtClean="0">
                <a:solidFill>
                  <a:srgbClr val="DEDEDE">
                    <a:shade val="90000"/>
                  </a:srgbClr>
                </a:solidFill>
                <a:latin typeface="Constantia"/>
              </a:rPr>
              <a:pPr/>
              <a:t>‹#›</a:t>
            </a:fld>
            <a:endParaRPr lang="en-US">
              <a:solidFill>
                <a:srgbClr val="DEDEDE">
                  <a:shade val="90000"/>
                </a:srgbClr>
              </a:solidFill>
              <a:latin typeface="Constantia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542A9-779C-4300-81EF-E4D1E1034CD5}" type="datetimeFigureOut">
              <a:rPr lang="en-US" smtClean="0">
                <a:solidFill>
                  <a:srgbClr val="DEDEDE">
                    <a:shade val="90000"/>
                  </a:srgbClr>
                </a:solidFill>
                <a:latin typeface="Constantia"/>
              </a:rPr>
              <a:pPr/>
              <a:t>6/1/16</a:t>
            </a:fld>
            <a:endParaRPr lang="en-US">
              <a:solidFill>
                <a:srgbClr val="DEDEDE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EDEDE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5493C-D0C3-44FD-B84B-9AEC5E1F81C6}" type="slidenum">
              <a:rPr lang="en-US" smtClean="0">
                <a:solidFill>
                  <a:srgbClr val="DEDEDE">
                    <a:shade val="90000"/>
                  </a:srgbClr>
                </a:solidFill>
                <a:latin typeface="Constantia"/>
              </a:rPr>
              <a:pPr/>
              <a:t>‹#›</a:t>
            </a:fld>
            <a:endParaRPr lang="en-US">
              <a:solidFill>
                <a:srgbClr val="DEDEDE">
                  <a:shade val="90000"/>
                </a:srgbClr>
              </a:solidFill>
              <a:latin typeface="Constantia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542A9-779C-4300-81EF-E4D1E1034CD5}" type="datetimeFigureOut">
              <a:rPr lang="en-US" smtClean="0">
                <a:solidFill>
                  <a:srgbClr val="DEDEDE">
                    <a:shade val="90000"/>
                  </a:srgbClr>
                </a:solidFill>
                <a:latin typeface="Constantia"/>
              </a:rPr>
              <a:pPr/>
              <a:t>6/1/16</a:t>
            </a:fld>
            <a:endParaRPr lang="en-US">
              <a:solidFill>
                <a:srgbClr val="DEDEDE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EDEDE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5493C-D0C3-44FD-B84B-9AEC5E1F81C6}" type="slidenum">
              <a:rPr lang="en-US" smtClean="0">
                <a:solidFill>
                  <a:srgbClr val="DEDEDE">
                    <a:shade val="90000"/>
                  </a:srgbClr>
                </a:solidFill>
                <a:latin typeface="Constantia"/>
              </a:rPr>
              <a:pPr/>
              <a:t>‹#›</a:t>
            </a:fld>
            <a:endParaRPr lang="en-US">
              <a:solidFill>
                <a:srgbClr val="DEDEDE">
                  <a:shade val="90000"/>
                </a:srgbClr>
              </a:solidFill>
              <a:latin typeface="Constantia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542A9-779C-4300-81EF-E4D1E1034CD5}" type="datetimeFigureOut">
              <a:rPr lang="en-US" smtClean="0">
                <a:solidFill>
                  <a:srgbClr val="DEDEDE">
                    <a:shade val="90000"/>
                  </a:srgbClr>
                </a:solidFill>
                <a:latin typeface="Constantia"/>
              </a:rPr>
              <a:pPr/>
              <a:t>6/1/16</a:t>
            </a:fld>
            <a:endParaRPr lang="en-US">
              <a:solidFill>
                <a:srgbClr val="DEDEDE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EDEDE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5493C-D0C3-44FD-B84B-9AEC5E1F81C6}" type="slidenum">
              <a:rPr lang="en-US" smtClean="0">
                <a:solidFill>
                  <a:srgbClr val="DEDEDE">
                    <a:shade val="90000"/>
                  </a:srgbClr>
                </a:solidFill>
                <a:latin typeface="Constantia"/>
              </a:rPr>
              <a:pPr/>
              <a:t>‹#›</a:t>
            </a:fld>
            <a:endParaRPr lang="en-US">
              <a:solidFill>
                <a:srgbClr val="DEDEDE">
                  <a:shade val="90000"/>
                </a:srgbClr>
              </a:solidFill>
              <a:latin typeface="Constantia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29F11-53D6-724A-9A62-55CD2DB90C54}" type="datetimeFigureOut">
              <a:rPr lang="en-US" smtClean="0"/>
              <a:t>6/1/16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7E56-DF35-0A4D-A01A-825508068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1964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onstantia"/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onstanti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542A9-779C-4300-81EF-E4D1E1034CD5}" type="datetimeFigureOut">
              <a:rPr lang="en-US" smtClean="0">
                <a:solidFill>
                  <a:srgbClr val="DEDEDE">
                    <a:shade val="90000"/>
                  </a:srgbClr>
                </a:solidFill>
                <a:latin typeface="Constantia"/>
              </a:rPr>
              <a:pPr/>
              <a:t>6/1/16</a:t>
            </a:fld>
            <a:endParaRPr lang="en-US">
              <a:solidFill>
                <a:srgbClr val="DEDEDE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EDEDE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AFC5493C-D0C3-44FD-B84B-9AEC5E1F81C6}" type="slidenum">
              <a:rPr lang="en-US" smtClean="0">
                <a:solidFill>
                  <a:srgbClr val="DEDEDE">
                    <a:shade val="90000"/>
                  </a:srgbClr>
                </a:solidFill>
                <a:latin typeface="Constantia"/>
              </a:rPr>
              <a:pPr/>
              <a:t>‹#›</a:t>
            </a:fld>
            <a:endParaRPr lang="en-US">
              <a:solidFill>
                <a:srgbClr val="DEDEDE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white"/>
              </a:solidFill>
              <a:latin typeface="Constantia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white"/>
              </a:solidFill>
              <a:latin typeface="Constantia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542A9-779C-4300-81EF-E4D1E1034CD5}" type="datetimeFigureOut">
              <a:rPr lang="en-US" smtClean="0">
                <a:solidFill>
                  <a:srgbClr val="DEDEDE">
                    <a:shade val="90000"/>
                  </a:srgbClr>
                </a:solidFill>
                <a:latin typeface="Constantia"/>
              </a:rPr>
              <a:pPr/>
              <a:t>6/1/16</a:t>
            </a:fld>
            <a:endParaRPr lang="en-US">
              <a:solidFill>
                <a:srgbClr val="DEDEDE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EDEDE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5493C-D0C3-44FD-B84B-9AEC5E1F81C6}" type="slidenum">
              <a:rPr lang="en-US" smtClean="0">
                <a:solidFill>
                  <a:srgbClr val="DEDEDE">
                    <a:shade val="90000"/>
                  </a:srgbClr>
                </a:solidFill>
                <a:latin typeface="Constantia"/>
              </a:rPr>
              <a:pPr/>
              <a:t>‹#›</a:t>
            </a:fld>
            <a:endParaRPr lang="en-US">
              <a:solidFill>
                <a:srgbClr val="DEDEDE">
                  <a:shade val="90000"/>
                </a:srgbClr>
              </a:solidFill>
              <a:latin typeface="Constantia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542A9-779C-4300-81EF-E4D1E1034CD5}" type="datetimeFigureOut">
              <a:rPr lang="en-US" smtClean="0">
                <a:solidFill>
                  <a:srgbClr val="DEDEDE">
                    <a:shade val="90000"/>
                  </a:srgbClr>
                </a:solidFill>
                <a:latin typeface="Constantia"/>
              </a:rPr>
              <a:pPr/>
              <a:t>6/1/16</a:t>
            </a:fld>
            <a:endParaRPr lang="en-US">
              <a:solidFill>
                <a:srgbClr val="DEDEDE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EDEDE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5493C-D0C3-44FD-B84B-9AEC5E1F81C6}" type="slidenum">
              <a:rPr lang="en-US" smtClean="0">
                <a:solidFill>
                  <a:srgbClr val="DEDEDE">
                    <a:shade val="90000"/>
                  </a:srgbClr>
                </a:solidFill>
                <a:latin typeface="Constantia"/>
              </a:rPr>
              <a:pPr/>
              <a:t>‹#›</a:t>
            </a:fld>
            <a:endParaRPr lang="en-US">
              <a:solidFill>
                <a:srgbClr val="DEDEDE">
                  <a:shade val="90000"/>
                </a:srgbClr>
              </a:solidFill>
              <a:latin typeface="Constantia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TitleSlid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492375"/>
            <a:ext cx="6762749" cy="1470025"/>
          </a:xfrm>
        </p:spPr>
        <p:txBody>
          <a:bodyPr/>
          <a:lstStyle>
            <a:lvl1pPr algn="r">
              <a:defRPr sz="4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1" y="3966882"/>
            <a:ext cx="6762749" cy="1752600"/>
          </a:xfrm>
        </p:spPr>
        <p:txBody>
          <a:bodyPr>
            <a:normAutofit/>
          </a:bodyPr>
          <a:lstStyle>
            <a:lvl1pPr marL="0" indent="0" algn="r">
              <a:spcBef>
                <a:spcPts val="6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>
                <a:solidFill>
                  <a:srgbClr val="38ABED"/>
                </a:solidFill>
                <a:latin typeface="Trebuchet MS"/>
              </a:rPr>
              <a:pPr/>
              <a:t>6/1/16</a:t>
            </a:fld>
            <a:endParaRPr lang="en-US">
              <a:solidFill>
                <a:srgbClr val="38ABED"/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8ABED"/>
              </a:solid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>
                <a:solidFill>
                  <a:srgbClr val="38ABED"/>
                </a:solidFill>
                <a:latin typeface="Trebuchet MS"/>
              </a:rPr>
              <a:pPr/>
              <a:t>6/1/16</a:t>
            </a:fld>
            <a:endParaRPr lang="en-US">
              <a:solidFill>
                <a:srgbClr val="38ABED"/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8ABED"/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SectionHead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2591360"/>
            <a:ext cx="7583487" cy="1362075"/>
          </a:xfrm>
        </p:spPr>
        <p:txBody>
          <a:bodyPr anchor="b" anchorCtr="0">
            <a:noAutofit/>
          </a:bodyPr>
          <a:lstStyle>
            <a:lvl1pPr algn="l">
              <a:defRPr sz="44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3950354"/>
            <a:ext cx="7583487" cy="1500187"/>
          </a:xfrm>
        </p:spPr>
        <p:txBody>
          <a:bodyPr anchor="t" anchorCtr="0"/>
          <a:lstStyle>
            <a:lvl1pPr marL="0" indent="0" algn="l">
              <a:spcBef>
                <a:spcPts val="600"/>
              </a:spcBef>
              <a:buNone/>
              <a:defRPr sz="20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>
                <a:solidFill>
                  <a:srgbClr val="38ABED"/>
                </a:solidFill>
                <a:latin typeface="Trebuchet MS"/>
              </a:rPr>
              <a:pPr/>
              <a:t>6/1/16</a:t>
            </a:fld>
            <a:endParaRPr lang="en-US">
              <a:solidFill>
                <a:srgbClr val="38ABED"/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8ABED"/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8541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>
                <a:solidFill>
                  <a:srgbClr val="38ABED"/>
                </a:solidFill>
                <a:latin typeface="Trebuchet MS"/>
              </a:rPr>
              <a:pPr/>
              <a:t>6/1/16</a:t>
            </a:fld>
            <a:endParaRPr lang="en-US">
              <a:solidFill>
                <a:srgbClr val="38ABED"/>
              </a:solidFill>
              <a:latin typeface="Trebuchet M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8ABED"/>
              </a:solidFill>
              <a:latin typeface="Trebuchet M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Overlay-ContentSlide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381000"/>
            <a:ext cx="7583487" cy="104438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438835"/>
            <a:ext cx="3657600" cy="789828"/>
          </a:xfr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3" y="2362199"/>
            <a:ext cx="3657600" cy="36861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5350" y="1438835"/>
            <a:ext cx="3657600" cy="789828"/>
          </a:xfr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5350" y="2362199"/>
            <a:ext cx="3657600" cy="36861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>
                <a:solidFill>
                  <a:srgbClr val="38ABED"/>
                </a:solidFill>
                <a:latin typeface="Trebuchet MS"/>
              </a:rPr>
              <a:pPr/>
              <a:t>6/1/16</a:t>
            </a:fld>
            <a:endParaRPr lang="en-US">
              <a:solidFill>
                <a:srgbClr val="38ABED"/>
              </a:solidFill>
              <a:latin typeface="Trebuchet M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8ABED"/>
              </a:solidFill>
              <a:latin typeface="Trebuchet M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874059" y="2286000"/>
            <a:ext cx="3563003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815840" y="2286000"/>
            <a:ext cx="356616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74059" y="2286000"/>
            <a:ext cx="3563003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815840" y="2286000"/>
            <a:ext cx="356616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828801"/>
            <a:ext cx="7585076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>
                <a:solidFill>
                  <a:srgbClr val="38ABED"/>
                </a:solidFill>
                <a:latin typeface="Trebuchet MS"/>
              </a:rPr>
              <a:pPr/>
              <a:t>6/1/16</a:t>
            </a:fld>
            <a:endParaRPr lang="en-US">
              <a:solidFill>
                <a:srgbClr val="38ABED"/>
              </a:solidFill>
              <a:latin typeface="Trebuchet M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8ABED"/>
              </a:solidFill>
              <a:latin typeface="Trebuchet M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779462" y="3991816"/>
            <a:ext cx="7585076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095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>
                <a:solidFill>
                  <a:srgbClr val="38ABED"/>
                </a:solidFill>
                <a:latin typeface="Trebuchet MS"/>
              </a:rPr>
              <a:pPr/>
              <a:t>6/1/16</a:t>
            </a:fld>
            <a:endParaRPr lang="en-US">
              <a:solidFill>
                <a:srgbClr val="38ABED"/>
              </a:solidFill>
              <a:latin typeface="Trebuchet M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8ABED"/>
              </a:solidFill>
              <a:latin typeface="Trebuchet M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471095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779462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29F11-53D6-724A-9A62-55CD2DB90C54}" type="datetimeFigureOut">
              <a:rPr lang="en-US" smtClean="0"/>
              <a:t>6/1/16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7E56-DF35-0A4D-A01A-825508068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0256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>
                <a:solidFill>
                  <a:srgbClr val="38ABED"/>
                </a:solidFill>
                <a:latin typeface="Trebuchet MS"/>
              </a:rPr>
              <a:pPr/>
              <a:t>6/1/16</a:t>
            </a:fld>
            <a:endParaRPr lang="en-US">
              <a:solidFill>
                <a:srgbClr val="38ABED"/>
              </a:solidFill>
              <a:latin typeface="Trebuchet M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8ABED"/>
              </a:solidFill>
              <a:latin typeface="Trebuchet M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sz="half" idx="14"/>
          </p:nvPr>
        </p:nvSpPr>
        <p:spPr>
          <a:xfrm>
            <a:off x="77946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5"/>
          </p:nvPr>
        </p:nvSpPr>
        <p:spPr>
          <a:xfrm>
            <a:off x="77946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"/>
          </p:nvPr>
        </p:nvSpPr>
        <p:spPr>
          <a:xfrm>
            <a:off x="471095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3"/>
          </p:nvPr>
        </p:nvSpPr>
        <p:spPr>
          <a:xfrm>
            <a:off x="471095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verlay-ContentSlide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>
                <a:solidFill>
                  <a:srgbClr val="38ABED"/>
                </a:solidFill>
                <a:latin typeface="Trebuchet MS"/>
              </a:rPr>
              <a:pPr/>
              <a:t>6/1/16</a:t>
            </a:fld>
            <a:endParaRPr lang="en-US">
              <a:solidFill>
                <a:srgbClr val="38ABED"/>
              </a:solidFill>
              <a:latin typeface="Trebuchet M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8ABED"/>
              </a:solidFill>
              <a:latin typeface="Trebuchet M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verlay-ContentSlide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>
                <a:solidFill>
                  <a:srgbClr val="38ABED"/>
                </a:solidFill>
                <a:latin typeface="Trebuchet MS"/>
              </a:rPr>
              <a:pPr/>
              <a:t>6/1/16</a:t>
            </a:fld>
            <a:endParaRPr lang="en-US">
              <a:solidFill>
                <a:srgbClr val="38ABED"/>
              </a:solidFill>
              <a:latin typeface="Trebuchet M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8ABED"/>
              </a:solidFill>
              <a:latin typeface="Trebuchet M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Capti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4" y="590550"/>
            <a:ext cx="365760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3023" y="739588"/>
            <a:ext cx="3657600" cy="530878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464" y="1816100"/>
            <a:ext cx="3657600" cy="3822700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>
                <a:solidFill>
                  <a:srgbClr val="38ABED"/>
                </a:solidFill>
                <a:latin typeface="Trebuchet MS"/>
              </a:rPr>
              <a:pPr/>
              <a:t>6/1/16</a:t>
            </a:fld>
            <a:endParaRPr lang="en-US">
              <a:solidFill>
                <a:srgbClr val="38ABED"/>
              </a:solidFill>
              <a:latin typeface="Trebuchet M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8ABED"/>
              </a:solidFill>
              <a:latin typeface="Trebuchet M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PictureCapti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8977" y="187452"/>
            <a:ext cx="853665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00" y="533400"/>
            <a:ext cx="4476750" cy="125253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6124" y="1828800"/>
            <a:ext cx="4474539" cy="381000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6124" y="6288741"/>
            <a:ext cx="1887537" cy="365125"/>
          </a:xfrm>
        </p:spPr>
        <p:txBody>
          <a:bodyPr/>
          <a:lstStyle/>
          <a:p>
            <a:fld id="{D140825E-4A15-4D39-8176-1F07E904CB30}" type="datetimeFigureOut">
              <a:rPr lang="en-US" smtClean="0">
                <a:solidFill>
                  <a:srgbClr val="38ABED"/>
                </a:solidFill>
                <a:latin typeface="Trebuchet MS"/>
              </a:rPr>
              <a:pPr/>
              <a:t>6/1/16</a:t>
            </a:fld>
            <a:endParaRPr lang="en-US">
              <a:solidFill>
                <a:srgbClr val="38ABED"/>
              </a:solidFill>
              <a:latin typeface="Trebuchet M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67399" y="6288741"/>
            <a:ext cx="2675965" cy="365125"/>
          </a:xfrm>
        </p:spPr>
        <p:txBody>
          <a:bodyPr/>
          <a:lstStyle/>
          <a:p>
            <a:endParaRPr lang="en-US">
              <a:solidFill>
                <a:srgbClr val="38ABED"/>
              </a:solidFill>
              <a:latin typeface="Trebuchet M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188253" y="179292"/>
            <a:ext cx="3281087" cy="6483096"/>
          </a:xfrm>
          <a:prstGeom prst="round1Rect">
            <a:avLst>
              <a:gd name="adj" fmla="val 17325"/>
            </a:avLst>
          </a:prstGeom>
          <a:blipFill dpi="0" rotWithShape="0">
            <a:blip r:embed="rId3" cstate="print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verlay-PictureCaption-Extra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0953" y="533400"/>
            <a:ext cx="3657600" cy="125253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596153" y="1600199"/>
            <a:ext cx="3657600" cy="3657601"/>
          </a:xfrm>
          <a:prstGeom prst="ellipse">
            <a:avLst/>
          </a:prstGeom>
          <a:blipFill dpi="0" rotWithShape="0">
            <a:blip r:embed="rId3" cstate="print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10412" y="1828800"/>
            <a:ext cx="3657600" cy="381000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288741"/>
            <a:ext cx="1865125" cy="365125"/>
          </a:xfrm>
        </p:spPr>
        <p:txBody>
          <a:bodyPr/>
          <a:lstStyle/>
          <a:p>
            <a:fld id="{D140825E-4A15-4D39-8176-1F07E904CB30}" type="datetimeFigureOut">
              <a:rPr lang="en-US" smtClean="0">
                <a:solidFill>
                  <a:srgbClr val="38ABED"/>
                </a:solidFill>
                <a:latin typeface="Trebuchet MS"/>
              </a:rPr>
              <a:pPr/>
              <a:t>6/1/16</a:t>
            </a:fld>
            <a:endParaRPr lang="en-US">
              <a:solidFill>
                <a:srgbClr val="38ABED"/>
              </a:solidFill>
              <a:latin typeface="Trebuchet M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25813" y="6288741"/>
            <a:ext cx="5217551" cy="365125"/>
          </a:xfrm>
        </p:spPr>
        <p:txBody>
          <a:bodyPr/>
          <a:lstStyle/>
          <a:p>
            <a:endParaRPr lang="en-US">
              <a:solidFill>
                <a:srgbClr val="38ABED"/>
              </a:solidFill>
              <a:latin typeface="Trebuchet M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verlay-PictureCaption-Extra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038" y="3778624"/>
            <a:ext cx="7560515" cy="110265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871584" y="762000"/>
            <a:ext cx="7427726" cy="2989730"/>
          </a:xfrm>
          <a:prstGeom prst="roundRect">
            <a:avLst>
              <a:gd name="adj" fmla="val 7476"/>
            </a:avLst>
          </a:prstGeom>
          <a:blipFill dpi="0" rotWithShape="0">
            <a:blip r:embed="rId3" cstate="print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8034" y="4827493"/>
            <a:ext cx="7559977" cy="1220881"/>
          </a:xfr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288741"/>
            <a:ext cx="1865125" cy="365125"/>
          </a:xfrm>
        </p:spPr>
        <p:txBody>
          <a:bodyPr/>
          <a:lstStyle/>
          <a:p>
            <a:fld id="{D140825E-4A15-4D39-8176-1F07E904CB30}" type="datetimeFigureOut">
              <a:rPr lang="en-US" smtClean="0">
                <a:solidFill>
                  <a:srgbClr val="38ABED"/>
                </a:solidFill>
                <a:latin typeface="Trebuchet MS"/>
              </a:rPr>
              <a:pPr/>
              <a:t>6/1/16</a:t>
            </a:fld>
            <a:endParaRPr lang="en-US">
              <a:solidFill>
                <a:srgbClr val="38ABED"/>
              </a:solidFill>
              <a:latin typeface="Trebuchet M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25813" y="6288741"/>
            <a:ext cx="5217551" cy="365125"/>
          </a:xfrm>
        </p:spPr>
        <p:txBody>
          <a:bodyPr/>
          <a:lstStyle/>
          <a:p>
            <a:endParaRPr lang="en-US">
              <a:solidFill>
                <a:srgbClr val="38ABED"/>
              </a:solidFill>
              <a:latin typeface="Trebuchet M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>
                <a:solidFill>
                  <a:srgbClr val="38ABED"/>
                </a:solidFill>
                <a:latin typeface="Trebuchet MS"/>
              </a:rPr>
              <a:pPr/>
              <a:t>6/1/16</a:t>
            </a:fld>
            <a:endParaRPr lang="en-US">
              <a:solidFill>
                <a:srgbClr val="38ABED"/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8ABED"/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8646" y="779463"/>
            <a:ext cx="1358153" cy="52689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2" y="779464"/>
            <a:ext cx="6170613" cy="5268911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>
                <a:solidFill>
                  <a:srgbClr val="38ABED"/>
                </a:solidFill>
                <a:latin typeface="Trebuchet MS"/>
              </a:rPr>
              <a:pPr/>
              <a:t>6/1/16</a:t>
            </a:fld>
            <a:endParaRPr lang="en-US">
              <a:solidFill>
                <a:srgbClr val="38ABED"/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8ABED"/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>
                <a:solidFill>
                  <a:srgbClr val="1B3861"/>
                </a:solidFill>
                <a:latin typeface="Trebuchet MS"/>
              </a:rPr>
              <a:pPr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29F11-53D6-724A-9A62-55CD2DB90C54}" type="datetimeFigureOut">
              <a:rPr lang="en-US" smtClean="0"/>
              <a:t>6/1/16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7E56-DF35-0A4D-A01A-825508068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649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29F11-53D6-724A-9A62-55CD2DB90C54}" type="datetimeFigureOut">
              <a:rPr lang="en-US" smtClean="0"/>
              <a:t>6/1/16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7E56-DF35-0A4D-A01A-825508068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369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29F11-53D6-724A-9A62-55CD2DB90C54}" type="datetimeFigureOut">
              <a:rPr lang="en-US" smtClean="0"/>
              <a:t>6/1/16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7E56-DF35-0A4D-A01A-825508068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4582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29F11-53D6-724A-9A62-55CD2DB90C54}" type="datetimeFigureOut">
              <a:rPr lang="en-US" smtClean="0"/>
              <a:t>6/1/16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7E56-DF35-0A4D-A01A-825508068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6690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29F11-53D6-724A-9A62-55CD2DB90C54}" type="datetimeFigureOut">
              <a:rPr lang="en-US" smtClean="0"/>
              <a:t>6/1/16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7E56-DF35-0A4D-A01A-825508068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479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29F11-53D6-724A-9A62-55CD2DB90C54}" type="datetimeFigureOut">
              <a:rPr lang="en-US" smtClean="0"/>
              <a:t>6/1/16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7E56-DF35-0A4D-A01A-825508068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215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38.xml"/><Relationship Id="rId17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529F11-53D6-724A-9A62-55CD2DB90C54}" type="datetimeFigureOut">
              <a:rPr lang="en-US" smtClean="0"/>
              <a:t>6/1/16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A57E56-DF35-0A4D-A01A-825508068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748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white"/>
              </a:solidFill>
              <a:latin typeface="Constantia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white"/>
              </a:solidFill>
              <a:latin typeface="Constantia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defTabSz="914400"/>
            <a:fld id="{A6F542A9-779C-4300-81EF-E4D1E1034CD5}" type="datetimeFigureOut">
              <a:rPr lang="en-US" smtClean="0">
                <a:solidFill>
                  <a:srgbClr val="DEDEDE">
                    <a:shade val="90000"/>
                  </a:srgbClr>
                </a:solidFill>
                <a:latin typeface="Constantia"/>
              </a:rPr>
              <a:pPr defTabSz="914400"/>
              <a:t>6/1/16</a:t>
            </a:fld>
            <a:endParaRPr lang="en-US">
              <a:solidFill>
                <a:srgbClr val="DEDEDE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srgbClr val="DEDEDE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defTabSz="914400"/>
            <a:fld id="{AFC5493C-D0C3-44FD-B84B-9AEC5E1F81C6}" type="slidenum">
              <a:rPr lang="en-US" smtClean="0">
                <a:solidFill>
                  <a:srgbClr val="DEDEDE">
                    <a:shade val="90000"/>
                  </a:srgbClr>
                </a:solidFill>
                <a:latin typeface="Constantia"/>
              </a:rPr>
              <a:pPr defTabSz="914400"/>
              <a:t>‹#›</a:t>
            </a:fld>
            <a:endParaRPr lang="en-US">
              <a:solidFill>
                <a:srgbClr val="DEDEDE">
                  <a:shade val="90000"/>
                </a:srgbClr>
              </a:solidFill>
              <a:latin typeface="Constantia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defTabSz="914400"/>
              <a:endParaRPr lang="en-US">
                <a:solidFill>
                  <a:prstClr val="white"/>
                </a:solidFill>
                <a:latin typeface="Constantia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defTabSz="914400"/>
              <a:endParaRPr lang="en-US">
                <a:solidFill>
                  <a:prstClr val="white"/>
                </a:solidFill>
                <a:latin typeface="Constantia"/>
              </a:endParaRPr>
            </a:p>
          </p:txBody>
        </p: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Diagonal Corner Rectangle 7"/>
          <p:cNvSpPr/>
          <p:nvPr/>
        </p:nvSpPr>
        <p:spPr>
          <a:xfrm>
            <a:off x="189707" y="189707"/>
            <a:ext cx="8764587" cy="6478587"/>
          </a:xfrm>
          <a:prstGeom prst="round2DiagRect">
            <a:avLst>
              <a:gd name="adj1" fmla="val 9416"/>
              <a:gd name="adj2" fmla="val 0"/>
            </a:avLst>
          </a:prstGeom>
          <a:gradFill>
            <a:gsLst>
              <a:gs pos="17000">
                <a:schemeClr val="bg2"/>
              </a:gs>
              <a:gs pos="100000">
                <a:schemeClr val="tx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9463" y="381000"/>
            <a:ext cx="7583487" cy="10443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828800"/>
            <a:ext cx="7583487" cy="4208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1000" y="6288741"/>
            <a:ext cx="18875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pPr defTabSz="914400"/>
            <a:fld id="{D140825E-4A15-4D39-8176-1F07E904CB30}" type="datetimeFigureOut">
              <a:rPr lang="en-US" smtClean="0">
                <a:solidFill>
                  <a:srgbClr val="38ABED"/>
                </a:solidFill>
                <a:latin typeface="Trebuchet MS"/>
              </a:rPr>
              <a:pPr defTabSz="914400"/>
              <a:t>6/1/16</a:t>
            </a:fld>
            <a:endParaRPr lang="en-US">
              <a:solidFill>
                <a:srgbClr val="38ABED"/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4615" y="6288741"/>
            <a:ext cx="52387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pPr defTabSz="914400"/>
            <a:endParaRPr lang="en-US">
              <a:solidFill>
                <a:srgbClr val="38ABED"/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4411" y="219635"/>
            <a:ext cx="493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defTabSz="914400"/>
            <a:fld id="{93E4AAA4-6363-4581-962D-1ACCC2D600C5}" type="slidenum">
              <a:rPr lang="en-US" smtClean="0">
                <a:solidFill>
                  <a:srgbClr val="1B3861"/>
                </a:solidFill>
                <a:latin typeface="Trebuchet MS"/>
              </a:rPr>
              <a:pPr defTabSz="914400"/>
              <a:t>‹#›</a:t>
            </a:fld>
            <a:endParaRPr lang="en-US">
              <a:solidFill>
                <a:srgbClr val="1B3861"/>
              </a:solidFill>
              <a:latin typeface="Trebuchet M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</p:sldLayoutIdLst>
  <p:txStyles>
    <p:titleStyle>
      <a:lvl1pPr algn="l" defTabSz="914400" rtl="0" eaLnBrk="1" latinLnBrk="0" hangingPunct="1">
        <a:spcBef>
          <a:spcPct val="0"/>
        </a:spcBef>
        <a:buNone/>
        <a:defRPr sz="3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82575" indent="-282575" algn="l" defTabSz="914400" rtl="0" eaLnBrk="1" latinLnBrk="0" hangingPunct="1">
        <a:spcBef>
          <a:spcPts val="2000"/>
        </a:spcBef>
        <a:buFont typeface="Wingdings 2" pitchFamily="18" charset="2"/>
        <a:buChar char=""/>
        <a:defRPr sz="2200" kern="1200">
          <a:solidFill>
            <a:schemeClr val="bg1"/>
          </a:solidFill>
          <a:latin typeface="+mn-lt"/>
          <a:ea typeface="+mn-ea"/>
          <a:cs typeface="+mn-cs"/>
        </a:defRPr>
      </a:lvl1pPr>
      <a:lvl2pPr marL="577850" indent="-295275" algn="l" defTabSz="914400" rtl="0" eaLnBrk="1" latinLnBrk="0" hangingPunct="1">
        <a:spcBef>
          <a:spcPts val="600"/>
        </a:spcBef>
        <a:buFont typeface="Wingdings 2" pitchFamily="18" charset="2"/>
        <a:buChar char="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860425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143000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1425575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1711325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6pPr>
      <a:lvl7pPr marL="2000250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7pPr>
      <a:lvl8pPr marL="2290763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8pPr>
      <a:lvl9pPr marL="2571750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35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6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7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8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9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0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1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4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5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6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7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8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9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50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51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52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54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hyperlink" Target="http://www.drugabuse.gov/" TargetMode="External"/><Relationship Id="rId5" Type="http://schemas.openxmlformats.org/officeDocument/2006/relationships/image" Target="../media/image56.gif"/><Relationship Id="rId6" Type="http://schemas.openxmlformats.org/officeDocument/2006/relationships/image" Target="../media/image57.jpe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hyperlink" Target="http://www.drugabuse.gov/" TargetMode="External"/><Relationship Id="rId5" Type="http://schemas.openxmlformats.org/officeDocument/2006/relationships/image" Target="../media/image56.gif"/><Relationship Id="rId6" Type="http://schemas.openxmlformats.org/officeDocument/2006/relationships/image" Target="../media/image58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hyperlink" Target="http://www.drugabuse.gov/" TargetMode="External"/><Relationship Id="rId5" Type="http://schemas.openxmlformats.org/officeDocument/2006/relationships/image" Target="../media/image56.gif"/><Relationship Id="rId6" Type="http://schemas.openxmlformats.org/officeDocument/2006/relationships/image" Target="../media/image59.jpe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hyperlink" Target="http://www.drugabuse.gov/" TargetMode="External"/><Relationship Id="rId5" Type="http://schemas.openxmlformats.org/officeDocument/2006/relationships/image" Target="../media/image56.gif"/><Relationship Id="rId6" Type="http://schemas.openxmlformats.org/officeDocument/2006/relationships/image" Target="../media/image60.jpe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hyperlink" Target="http://www.drugabuse.gov/" TargetMode="External"/><Relationship Id="rId5" Type="http://schemas.openxmlformats.org/officeDocument/2006/relationships/image" Target="../media/image56.gif"/><Relationship Id="rId6" Type="http://schemas.openxmlformats.org/officeDocument/2006/relationships/image" Target="../media/image61.jpe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hyperlink" Target="http://www.drugabuse.gov/" TargetMode="External"/><Relationship Id="rId5" Type="http://schemas.openxmlformats.org/officeDocument/2006/relationships/image" Target="../media/image56.gif"/><Relationship Id="rId6" Type="http://schemas.openxmlformats.org/officeDocument/2006/relationships/image" Target="../media/image62.jpe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hyperlink" Target="http://www.drugabuse.gov/" TargetMode="External"/><Relationship Id="rId5" Type="http://schemas.openxmlformats.org/officeDocument/2006/relationships/image" Target="../media/image56.gif"/><Relationship Id="rId6" Type="http://schemas.openxmlformats.org/officeDocument/2006/relationships/image" Target="../media/image63.jpe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hyperlink" Target="http://www.drugabuse.gov/" TargetMode="External"/><Relationship Id="rId5" Type="http://schemas.openxmlformats.org/officeDocument/2006/relationships/image" Target="../media/image56.gif"/><Relationship Id="rId6" Type="http://schemas.openxmlformats.org/officeDocument/2006/relationships/image" Target="../media/image64.jpe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hyperlink" Target="http://www.drugabuse.gov/" TargetMode="External"/><Relationship Id="rId5" Type="http://schemas.openxmlformats.org/officeDocument/2006/relationships/image" Target="../media/image56.gif"/><Relationship Id="rId6" Type="http://schemas.openxmlformats.org/officeDocument/2006/relationships/image" Target="../media/image65.jpe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hyperlink" Target="http://www.drugabuse.gov/" TargetMode="External"/><Relationship Id="rId5" Type="http://schemas.openxmlformats.org/officeDocument/2006/relationships/image" Target="../media/image56.gif"/><Relationship Id="rId6" Type="http://schemas.openxmlformats.org/officeDocument/2006/relationships/image" Target="../media/image66.jpe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hyperlink" Target="http://www.drugabuse.gov/" TargetMode="External"/><Relationship Id="rId5" Type="http://schemas.openxmlformats.org/officeDocument/2006/relationships/image" Target="../media/image56.gif"/><Relationship Id="rId6" Type="http://schemas.openxmlformats.org/officeDocument/2006/relationships/image" Target="../media/image67.jpe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hyperlink" Target="http://www.drugabuse.gov/" TargetMode="External"/><Relationship Id="rId5" Type="http://schemas.openxmlformats.org/officeDocument/2006/relationships/image" Target="../media/image56.gif"/><Relationship Id="rId6" Type="http://schemas.openxmlformats.org/officeDocument/2006/relationships/image" Target="../media/image68.jpe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hyperlink" Target="http://www.drugabuse.gov/" TargetMode="External"/><Relationship Id="rId5" Type="http://schemas.openxmlformats.org/officeDocument/2006/relationships/image" Target="../media/image56.gif"/><Relationship Id="rId6" Type="http://schemas.openxmlformats.org/officeDocument/2006/relationships/image" Target="../media/image69.jpe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hyperlink" Target="http://www.drugabuse.gov/" TargetMode="External"/><Relationship Id="rId5" Type="http://schemas.openxmlformats.org/officeDocument/2006/relationships/image" Target="../media/image56.gif"/><Relationship Id="rId6" Type="http://schemas.openxmlformats.org/officeDocument/2006/relationships/image" Target="../media/image70.jpe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hyperlink" Target="http://www.drugabuse.gov/" TargetMode="External"/><Relationship Id="rId5" Type="http://schemas.openxmlformats.org/officeDocument/2006/relationships/image" Target="../media/image56.gif"/><Relationship Id="rId6" Type="http://schemas.openxmlformats.org/officeDocument/2006/relationships/image" Target="../media/image71.jpe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hyperlink" Target="http://www.drugabuse.gov/" TargetMode="External"/><Relationship Id="rId5" Type="http://schemas.openxmlformats.org/officeDocument/2006/relationships/image" Target="../media/image56.gif"/><Relationship Id="rId6" Type="http://schemas.openxmlformats.org/officeDocument/2006/relationships/image" Target="../media/image72.jpe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hyperlink" Target="http://www.drugabuse.gov/" TargetMode="External"/><Relationship Id="rId5" Type="http://schemas.openxmlformats.org/officeDocument/2006/relationships/image" Target="../media/image56.gif"/><Relationship Id="rId6" Type="http://schemas.openxmlformats.org/officeDocument/2006/relationships/image" Target="../media/image73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8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hyperlink" Target="http://www.drugabuse.gov/" TargetMode="External"/><Relationship Id="rId5" Type="http://schemas.openxmlformats.org/officeDocument/2006/relationships/image" Target="../media/image56.gif"/><Relationship Id="rId6" Type="http://schemas.openxmlformats.org/officeDocument/2006/relationships/image" Target="../media/image74.jpe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hyperlink" Target="http://www.drugabuse.gov/" TargetMode="External"/><Relationship Id="rId5" Type="http://schemas.openxmlformats.org/officeDocument/2006/relationships/image" Target="../media/image56.gif"/><Relationship Id="rId6" Type="http://schemas.openxmlformats.org/officeDocument/2006/relationships/image" Target="../media/image75.jpe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0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hyperlink" Target="http://www.drugabuse.gov/" TargetMode="External"/><Relationship Id="rId5" Type="http://schemas.openxmlformats.org/officeDocument/2006/relationships/image" Target="../media/image56.gif"/><Relationship Id="rId6" Type="http://schemas.openxmlformats.org/officeDocument/2006/relationships/image" Target="../media/image76.jpe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67621"/>
            <a:ext cx="7772400" cy="283283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3366FF"/>
                </a:solidFill>
              </a:rPr>
              <a:t>(CPDD 77th Annual Scientific Meeting)</a:t>
            </a:r>
            <a:r>
              <a:rPr lang="en-US" b="1" dirty="0" smtClean="0">
                <a:solidFill>
                  <a:srgbClr val="3366FF"/>
                </a:solidFill>
              </a:rPr>
              <a:t> </a:t>
            </a:r>
            <a:br>
              <a:rPr lang="en-US" b="1" dirty="0" smtClean="0">
                <a:solidFill>
                  <a:srgbClr val="3366FF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2015 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Travel Award Recipients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6092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ctrTitle"/>
          </p:nvPr>
        </p:nvSpPr>
        <p:spPr>
          <a:xfrm>
            <a:off x="666750" y="88900"/>
            <a:ext cx="7772400" cy="1470025"/>
          </a:xfrm>
        </p:spPr>
        <p:txBody>
          <a:bodyPr/>
          <a:lstStyle/>
          <a:p>
            <a:pPr eaLnBrk="1" hangingPunct="1"/>
            <a:r>
              <a:rPr lang="en-US" b="1">
                <a:solidFill>
                  <a:srgbClr val="3366FF"/>
                </a:solidFill>
                <a:latin typeface="Helvetica" charset="0"/>
                <a:ea typeface="MS PGothic" charset="0"/>
              </a:rPr>
              <a:t>Ryan Gregg	</a:t>
            </a:r>
            <a:r>
              <a:rPr lang="en-US">
                <a:latin typeface="Helvetica" charset="0"/>
                <a:ea typeface="MS PGothic" charset="0"/>
              </a:rPr>
              <a:t>	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489075"/>
            <a:ext cx="9282113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4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ea typeface="+mn-ea"/>
                <a:cs typeface="Helvetica"/>
              </a:rPr>
              <a:t>Temple University </a:t>
            </a: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4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ea typeface="+mn-ea"/>
                <a:cs typeface="Helvetica"/>
              </a:rPr>
              <a:t>School of Medicine</a:t>
            </a:r>
          </a:p>
        </p:txBody>
      </p:sp>
      <p:pic>
        <p:nvPicPr>
          <p:cNvPr id="2969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0" y="3241675"/>
            <a:ext cx="3419475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ctrTitle"/>
          </p:nvPr>
        </p:nvSpPr>
        <p:spPr>
          <a:xfrm>
            <a:off x="685800" y="368300"/>
            <a:ext cx="7772400" cy="1470025"/>
          </a:xfrm>
        </p:spPr>
        <p:txBody>
          <a:bodyPr/>
          <a:lstStyle/>
          <a:p>
            <a:pPr eaLnBrk="1" hangingPunct="1"/>
            <a:r>
              <a:rPr lang="en-US" b="1">
                <a:solidFill>
                  <a:srgbClr val="3366FF"/>
                </a:solidFill>
                <a:latin typeface="Helvetica" charset="0"/>
                <a:ea typeface="MS PGothic" charset="0"/>
              </a:rPr>
              <a:t>Edmund Silins, PhD	</a:t>
            </a:r>
            <a:r>
              <a:rPr lang="en-US">
                <a:latin typeface="Helvetica" charset="0"/>
                <a:ea typeface="MS PGothic" charset="0"/>
              </a:rPr>
              <a:t>	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876425"/>
            <a:ext cx="9144000" cy="1752600"/>
          </a:xfrm>
        </p:spPr>
        <p:txBody>
          <a:bodyPr rtlCol="0">
            <a:normAutofit fontScale="92500"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4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ea typeface="+mn-ea"/>
                <a:cs typeface="Helvetica"/>
              </a:rPr>
              <a:t>National Drug &amp; Alcohol Research Centre; UNSW Australia</a:t>
            </a:r>
          </a:p>
        </p:txBody>
      </p:sp>
      <p:sp>
        <p:nvSpPr>
          <p:cNvPr id="31747" name="Subtitle 2"/>
          <p:cNvSpPr txBox="1">
            <a:spLocks/>
          </p:cNvSpPr>
          <p:nvPr/>
        </p:nvSpPr>
        <p:spPr bwMode="auto">
          <a:xfrm>
            <a:off x="1343025" y="3629025"/>
            <a:ext cx="6400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3200">
                <a:solidFill>
                  <a:srgbClr val="898989"/>
                </a:solidFill>
              </a:rPr>
              <a:t>Your Photo</a:t>
            </a:r>
          </a:p>
        </p:txBody>
      </p:sp>
      <p:sp>
        <p:nvSpPr>
          <p:cNvPr id="31748" name="AutoShape 5" descr="Image result for edmund silins ndarc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1749" name="AutoShape 7" descr="Image result for edmund silins ndarc"/>
          <p:cNvSpPr>
            <a:spLocks noChangeAspect="1" noChangeArrowheads="1"/>
          </p:cNvSpPr>
          <p:nvPr/>
        </p:nvSpPr>
        <p:spPr bwMode="auto">
          <a:xfrm>
            <a:off x="296863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3175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50" y="3611563"/>
            <a:ext cx="3105150" cy="310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/>
          <p:cNvSpPr>
            <a:spLocks noGrp="1"/>
          </p:cNvSpPr>
          <p:nvPr>
            <p:ph type="ctrTitle"/>
          </p:nvPr>
        </p:nvSpPr>
        <p:spPr>
          <a:xfrm>
            <a:off x="685800" y="368300"/>
            <a:ext cx="7772400" cy="1470025"/>
          </a:xfrm>
        </p:spPr>
        <p:txBody>
          <a:bodyPr/>
          <a:lstStyle/>
          <a:p>
            <a:pPr eaLnBrk="1" hangingPunct="1"/>
            <a:r>
              <a:rPr lang="en-US" b="1">
                <a:solidFill>
                  <a:srgbClr val="3366FF"/>
                </a:solidFill>
                <a:latin typeface="Helvetica" charset="0"/>
                <a:ea typeface="MS PGothic" charset="0"/>
                <a:cs typeface="Helvetica" charset="0"/>
              </a:rPr>
              <a:t>Min-Jeong Yang		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3175" y="1935163"/>
            <a:ext cx="6400800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4400" b="1" dirty="0" smtClean="0">
                <a:solidFill>
                  <a:srgbClr val="595959"/>
                </a:solidFill>
                <a:latin typeface="Helvetica"/>
                <a:ea typeface="+mn-ea"/>
                <a:cs typeface="Helvetica"/>
              </a:rPr>
              <a:t>Rutgers University</a:t>
            </a:r>
          </a:p>
        </p:txBody>
      </p:sp>
      <p:sp>
        <p:nvSpPr>
          <p:cNvPr id="33795" name="Subtitle 2"/>
          <p:cNvSpPr txBox="1">
            <a:spLocks/>
          </p:cNvSpPr>
          <p:nvPr/>
        </p:nvSpPr>
        <p:spPr bwMode="auto">
          <a:xfrm>
            <a:off x="1343025" y="3629025"/>
            <a:ext cx="6400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3200">
                <a:solidFill>
                  <a:srgbClr val="898989"/>
                </a:solidFill>
                <a:ea typeface="ＭＳ Ｐゴシック" charset="0"/>
                <a:cs typeface="ＭＳ Ｐゴシック" charset="0"/>
              </a:rPr>
              <a:t>Your Photo</a:t>
            </a:r>
          </a:p>
        </p:txBody>
      </p:sp>
      <p:pic>
        <p:nvPicPr>
          <p:cNvPr id="33796" name="Picture 1" descr="IMG_10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3062288"/>
            <a:ext cx="2828925" cy="376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/>
          <p:cNvSpPr>
            <a:spLocks noGrp="1"/>
          </p:cNvSpPr>
          <p:nvPr>
            <p:ph type="ctrTitle"/>
          </p:nvPr>
        </p:nvSpPr>
        <p:spPr>
          <a:xfrm>
            <a:off x="368300" y="368300"/>
            <a:ext cx="8261350" cy="1470025"/>
          </a:xfrm>
        </p:spPr>
        <p:txBody>
          <a:bodyPr/>
          <a:lstStyle/>
          <a:p>
            <a:pPr eaLnBrk="1" hangingPunct="1"/>
            <a:r>
              <a:rPr lang="en-US" b="1">
                <a:solidFill>
                  <a:srgbClr val="3366FF"/>
                </a:solidFill>
                <a:latin typeface="Helvetica" charset="0"/>
                <a:ea typeface="MS PGothic" charset="0"/>
                <a:cs typeface="Helvetica" charset="0"/>
              </a:rPr>
              <a:t>Abigail Batchelder, PhD, MPH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3175" y="2009775"/>
            <a:ext cx="6400800" cy="1752600"/>
          </a:xfrm>
        </p:spPr>
        <p:txBody>
          <a:bodyPr rtlCol="0">
            <a:normAutofit fontScale="92500"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4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ea typeface="+mn-ea"/>
                <a:cs typeface="Helvetica"/>
              </a:rPr>
              <a:t>University of California, San Francisco	</a:t>
            </a:r>
          </a:p>
        </p:txBody>
      </p:sp>
      <p:sp>
        <p:nvSpPr>
          <p:cNvPr id="35843" name="Subtitle 2"/>
          <p:cNvSpPr txBox="1">
            <a:spLocks/>
          </p:cNvSpPr>
          <p:nvPr/>
        </p:nvSpPr>
        <p:spPr bwMode="auto">
          <a:xfrm>
            <a:off x="1343025" y="3629025"/>
            <a:ext cx="6400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</a:pPr>
            <a:endParaRPr lang="en-US" sz="3200">
              <a:solidFill>
                <a:srgbClr val="898989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35844" name="Picture 3" descr="Phot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300" y="3429000"/>
            <a:ext cx="2763838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/>
          <p:cNvSpPr>
            <a:spLocks noGrp="1"/>
          </p:cNvSpPr>
          <p:nvPr>
            <p:ph type="ctrTitle"/>
          </p:nvPr>
        </p:nvSpPr>
        <p:spPr>
          <a:xfrm>
            <a:off x="685800" y="368300"/>
            <a:ext cx="7772400" cy="1470025"/>
          </a:xfrm>
        </p:spPr>
        <p:txBody>
          <a:bodyPr/>
          <a:lstStyle/>
          <a:p>
            <a:pPr eaLnBrk="1" hangingPunct="1"/>
            <a:r>
              <a:rPr lang="en-US" b="1">
                <a:solidFill>
                  <a:srgbClr val="3366FF"/>
                </a:solidFill>
                <a:latin typeface="Helvetica" charset="0"/>
                <a:ea typeface="MS PGothic" charset="0"/>
                <a:cs typeface="Helvetica" charset="0"/>
              </a:rPr>
              <a:t>Sally L. Huskinson, PhD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3175" y="1779588"/>
            <a:ext cx="6400800" cy="1752600"/>
          </a:xfrm>
        </p:spPr>
        <p:txBody>
          <a:bodyPr rtlCol="0">
            <a:normAutofit fontScale="92500"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4400" b="1" dirty="0" smtClean="0">
                <a:solidFill>
                  <a:srgbClr val="595959"/>
                </a:solidFill>
                <a:latin typeface="Helvetica"/>
                <a:ea typeface="+mn-ea"/>
                <a:cs typeface="Helvetica"/>
              </a:rPr>
              <a:t>University of Mississippi Medical Center</a:t>
            </a:r>
          </a:p>
        </p:txBody>
      </p:sp>
      <p:sp>
        <p:nvSpPr>
          <p:cNvPr id="37891" name="Subtitle 2"/>
          <p:cNvSpPr txBox="1">
            <a:spLocks/>
          </p:cNvSpPr>
          <p:nvPr/>
        </p:nvSpPr>
        <p:spPr bwMode="auto">
          <a:xfrm>
            <a:off x="1343025" y="3629025"/>
            <a:ext cx="6400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3200">
                <a:solidFill>
                  <a:srgbClr val="898989"/>
                </a:solidFill>
                <a:ea typeface="ＭＳ Ｐゴシック" charset="0"/>
                <a:cs typeface="ＭＳ Ｐゴシック" charset="0"/>
              </a:rPr>
              <a:t>Your Photo</a:t>
            </a:r>
          </a:p>
        </p:txBody>
      </p:sp>
      <p:pic>
        <p:nvPicPr>
          <p:cNvPr id="3789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625" y="3324225"/>
            <a:ext cx="3330575" cy="341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ctrTitle"/>
          </p:nvPr>
        </p:nvSpPr>
        <p:spPr>
          <a:xfrm>
            <a:off x="685800" y="368300"/>
            <a:ext cx="7772400" cy="1470025"/>
          </a:xfrm>
        </p:spPr>
        <p:txBody>
          <a:bodyPr/>
          <a:lstStyle/>
          <a:p>
            <a:pPr eaLnBrk="1" hangingPunct="1"/>
            <a:r>
              <a:rPr lang="en-US" b="1">
                <a:solidFill>
                  <a:srgbClr val="3366FF"/>
                </a:solidFill>
                <a:latin typeface="Helvetica" charset="0"/>
                <a:ea typeface="MS PGothic" charset="0"/>
                <a:cs typeface="Helvetica" charset="0"/>
              </a:rPr>
              <a:t>Jamey J. Lister, PhD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3175" y="2009775"/>
            <a:ext cx="6400800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4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ea typeface="+mn-ea"/>
                <a:cs typeface="Helvetica"/>
              </a:rPr>
              <a:t>Wayne State University</a:t>
            </a:r>
          </a:p>
        </p:txBody>
      </p:sp>
      <p:sp>
        <p:nvSpPr>
          <p:cNvPr id="39939" name="Subtitle 2"/>
          <p:cNvSpPr txBox="1">
            <a:spLocks/>
          </p:cNvSpPr>
          <p:nvPr/>
        </p:nvSpPr>
        <p:spPr bwMode="auto">
          <a:xfrm>
            <a:off x="1343025" y="3629025"/>
            <a:ext cx="6400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3200">
                <a:solidFill>
                  <a:srgbClr val="898989"/>
                </a:solidFill>
                <a:ea typeface="ＭＳ Ｐゴシック" charset="0"/>
                <a:cs typeface="ＭＳ Ｐゴシック" charset="0"/>
              </a:rPr>
              <a:t>Your Photo</a:t>
            </a:r>
          </a:p>
        </p:txBody>
      </p:sp>
      <p:pic>
        <p:nvPicPr>
          <p:cNvPr id="39940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863" y="3133725"/>
            <a:ext cx="2794000" cy="37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/>
          <p:cNvSpPr>
            <a:spLocks noGrp="1"/>
          </p:cNvSpPr>
          <p:nvPr>
            <p:ph type="ctrTitle"/>
          </p:nvPr>
        </p:nvSpPr>
        <p:spPr>
          <a:xfrm>
            <a:off x="128588" y="531813"/>
            <a:ext cx="8893175" cy="114141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b="1">
                <a:solidFill>
                  <a:srgbClr val="3366FF"/>
                </a:solidFill>
                <a:latin typeface="Helvetica" charset="0"/>
                <a:ea typeface="MS PGothic" charset="0"/>
                <a:cs typeface="Helvetica" charset="0"/>
              </a:rPr>
              <a:t>João Mauricio Castaldelli-Maia, MD</a:t>
            </a:r>
            <a:r>
              <a:rPr lang="en-US">
                <a:latin typeface="Helvetica" charset="0"/>
                <a:ea typeface="MS PGothic" charset="0"/>
                <a:cs typeface="Helvetica" charset="0"/>
              </a:rPr>
              <a:t>		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5325" y="1778000"/>
            <a:ext cx="7116763" cy="8255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4400" b="1" dirty="0" smtClean="0">
                <a:solidFill>
                  <a:srgbClr val="595959"/>
                </a:solidFill>
                <a:latin typeface="Helvetica"/>
                <a:ea typeface="+mn-ea"/>
                <a:cs typeface="Helvetica"/>
              </a:rPr>
              <a:t>University of São Paulo</a:t>
            </a:r>
          </a:p>
        </p:txBody>
      </p:sp>
      <p:sp>
        <p:nvSpPr>
          <p:cNvPr id="41987" name="Subtitle 2"/>
          <p:cNvSpPr txBox="1">
            <a:spLocks/>
          </p:cNvSpPr>
          <p:nvPr/>
        </p:nvSpPr>
        <p:spPr bwMode="auto">
          <a:xfrm>
            <a:off x="1343025" y="3629025"/>
            <a:ext cx="6400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</a:pPr>
            <a:endParaRPr lang="en-US" sz="3200">
              <a:solidFill>
                <a:srgbClr val="898989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4198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138" y="2892425"/>
            <a:ext cx="5805487" cy="384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/>
          <p:cNvSpPr>
            <a:spLocks noGrp="1"/>
          </p:cNvSpPr>
          <p:nvPr>
            <p:ph type="ctrTitle"/>
          </p:nvPr>
        </p:nvSpPr>
        <p:spPr>
          <a:xfrm>
            <a:off x="685800" y="368300"/>
            <a:ext cx="7772400" cy="1470025"/>
          </a:xfrm>
        </p:spPr>
        <p:txBody>
          <a:bodyPr/>
          <a:lstStyle/>
          <a:p>
            <a:pPr eaLnBrk="1" hangingPunct="1"/>
            <a:r>
              <a:rPr lang="en-US" b="1">
                <a:solidFill>
                  <a:srgbClr val="3366FF"/>
                </a:solidFill>
                <a:latin typeface="Helvetica" charset="0"/>
                <a:ea typeface="MS PGothic" charset="0"/>
              </a:rPr>
              <a:t>Philip Veliz, PhD		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3175" y="1862138"/>
            <a:ext cx="6400800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4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ea typeface="+mn-ea"/>
                <a:cs typeface="Helvetica"/>
              </a:rPr>
              <a:t>University of Michigan</a:t>
            </a:r>
          </a:p>
        </p:txBody>
      </p:sp>
      <p:pic>
        <p:nvPicPr>
          <p:cNvPr id="4403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0" y="2900363"/>
            <a:ext cx="2530475" cy="379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/>
          <p:cNvSpPr>
            <a:spLocks noGrp="1"/>
          </p:cNvSpPr>
          <p:nvPr>
            <p:ph type="ctrTitle"/>
          </p:nvPr>
        </p:nvSpPr>
        <p:spPr>
          <a:xfrm>
            <a:off x="685800" y="368300"/>
            <a:ext cx="7772400" cy="1470025"/>
          </a:xfrm>
        </p:spPr>
        <p:txBody>
          <a:bodyPr/>
          <a:lstStyle/>
          <a:p>
            <a:pPr eaLnBrk="1" hangingPunct="1"/>
            <a:r>
              <a:rPr lang="en-US" b="1">
                <a:solidFill>
                  <a:srgbClr val="3366FF"/>
                </a:solidFill>
                <a:latin typeface="Helvetica" charset="0"/>
                <a:ea typeface="MS PGothic" charset="0"/>
              </a:rPr>
              <a:t>Annesa Flentje, PhD</a:t>
            </a:r>
            <a:r>
              <a:rPr lang="en-US">
                <a:latin typeface="Helvetica" charset="0"/>
                <a:ea typeface="MS PGothic" charset="0"/>
              </a:rPr>
              <a:t>		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847850"/>
            <a:ext cx="9144000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4400" b="1" dirty="0" smtClean="0">
                <a:solidFill>
                  <a:srgbClr val="595959"/>
                </a:solidFill>
                <a:latin typeface="Helvetica"/>
                <a:ea typeface="+mn-ea"/>
                <a:cs typeface="Helvetica"/>
              </a:rPr>
              <a:t>University of California, </a:t>
            </a: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4400" b="1" dirty="0" smtClean="0">
                <a:solidFill>
                  <a:srgbClr val="595959"/>
                </a:solidFill>
                <a:latin typeface="Helvetica"/>
                <a:ea typeface="+mn-ea"/>
                <a:cs typeface="Helvetica"/>
              </a:rPr>
              <a:t>San Francisco</a:t>
            </a:r>
          </a:p>
        </p:txBody>
      </p:sp>
      <p:pic>
        <p:nvPicPr>
          <p:cNvPr id="4608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713" y="3509963"/>
            <a:ext cx="2909887" cy="322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/>
          <p:cNvSpPr>
            <a:spLocks noGrp="1"/>
          </p:cNvSpPr>
          <p:nvPr>
            <p:ph type="ctrTitle"/>
          </p:nvPr>
        </p:nvSpPr>
        <p:spPr>
          <a:xfrm>
            <a:off x="685800" y="368300"/>
            <a:ext cx="7772400" cy="1470025"/>
          </a:xfrm>
        </p:spPr>
        <p:txBody>
          <a:bodyPr/>
          <a:lstStyle/>
          <a:p>
            <a:pPr eaLnBrk="1" hangingPunct="1"/>
            <a:r>
              <a:rPr lang="en-US" b="1">
                <a:solidFill>
                  <a:srgbClr val="3366FF"/>
                </a:solidFill>
                <a:latin typeface="Helvetica" charset="0"/>
                <a:ea typeface="MS PGothic" charset="0"/>
              </a:rPr>
              <a:t>Ryan T. Lacy, PhD	</a:t>
            </a:r>
            <a:r>
              <a:rPr lang="en-US">
                <a:latin typeface="Helvetica" charset="0"/>
                <a:ea typeface="MS PGothic" charset="0"/>
              </a:rPr>
              <a:t>	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919288"/>
            <a:ext cx="6400800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4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ea typeface="+mn-ea"/>
                <a:cs typeface="Helvetica"/>
              </a:rPr>
              <a:t>Davidson College</a:t>
            </a:r>
          </a:p>
        </p:txBody>
      </p:sp>
      <p:pic>
        <p:nvPicPr>
          <p:cNvPr id="48131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038" y="2963863"/>
            <a:ext cx="2679700" cy="367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 txBox="1">
            <a:spLocks/>
          </p:cNvSpPr>
          <p:nvPr/>
        </p:nvSpPr>
        <p:spPr bwMode="auto">
          <a:xfrm>
            <a:off x="685800" y="2041525"/>
            <a:ext cx="77724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 sz="4800" b="1">
                <a:solidFill>
                  <a:srgbClr val="3366FF"/>
                </a:solidFill>
                <a:latin typeface="Helvetica" charset="0"/>
              </a:rPr>
              <a:t>Congratulations to the </a:t>
            </a:r>
          </a:p>
          <a:p>
            <a:pPr algn="ctr" eaLnBrk="1" hangingPunct="1"/>
            <a:r>
              <a:rPr lang="en-US" sz="4800" b="1">
                <a:solidFill>
                  <a:srgbClr val="3366FF"/>
                </a:solidFill>
                <a:latin typeface="Helvetica" charset="0"/>
              </a:rPr>
              <a:t>2015 CPDD Early Career Investigator Awardees!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/>
          <p:cNvSpPr>
            <a:spLocks noGrp="1"/>
          </p:cNvSpPr>
          <p:nvPr>
            <p:ph type="ctrTitle"/>
          </p:nvPr>
        </p:nvSpPr>
        <p:spPr>
          <a:xfrm>
            <a:off x="685800" y="368300"/>
            <a:ext cx="7772400" cy="1470025"/>
          </a:xfrm>
        </p:spPr>
        <p:txBody>
          <a:bodyPr/>
          <a:lstStyle/>
          <a:p>
            <a:pPr eaLnBrk="1" hangingPunct="1"/>
            <a:r>
              <a:rPr lang="en-US" b="1">
                <a:solidFill>
                  <a:srgbClr val="3366FF"/>
                </a:solidFill>
                <a:latin typeface="Helvetica" charset="0"/>
                <a:ea typeface="MS PGothic" charset="0"/>
              </a:rPr>
              <a:t>Dane Aronsen</a:t>
            </a:r>
            <a:r>
              <a:rPr lang="en-US">
                <a:latin typeface="Helvetica" charset="0"/>
                <a:ea typeface="MS PGothic" charset="0"/>
              </a:rPr>
              <a:t>		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6838" y="1870075"/>
            <a:ext cx="8964612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4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ea typeface="+mn-ea"/>
                <a:cs typeface="Helvetica"/>
              </a:rPr>
              <a:t>Victoria University of Wellington</a:t>
            </a:r>
          </a:p>
        </p:txBody>
      </p:sp>
      <p:pic>
        <p:nvPicPr>
          <p:cNvPr id="50179" name="Picture 4" descr="C:\Users\aronseda\Downloads\IMG_009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55"/>
          <a:stretch>
            <a:fillRect/>
          </a:stretch>
        </p:blipFill>
        <p:spPr bwMode="auto">
          <a:xfrm>
            <a:off x="2841625" y="3008313"/>
            <a:ext cx="4208463" cy="366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/>
          <p:cNvSpPr>
            <a:spLocks noGrp="1"/>
          </p:cNvSpPr>
          <p:nvPr>
            <p:ph type="ctrTitle"/>
          </p:nvPr>
        </p:nvSpPr>
        <p:spPr>
          <a:xfrm>
            <a:off x="685800" y="368300"/>
            <a:ext cx="7772400" cy="1470025"/>
          </a:xfrm>
        </p:spPr>
        <p:txBody>
          <a:bodyPr/>
          <a:lstStyle/>
          <a:p>
            <a:pPr eaLnBrk="1" hangingPunct="1"/>
            <a:r>
              <a:rPr lang="en-US" b="1">
                <a:solidFill>
                  <a:srgbClr val="3366FF"/>
                </a:solidFill>
                <a:latin typeface="Helvetica" charset="0"/>
                <a:ea typeface="MS PGothic" charset="0"/>
              </a:rPr>
              <a:t>Lauren DePoy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3175" y="1993900"/>
            <a:ext cx="6400800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4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ea typeface="+mn-ea"/>
                <a:cs typeface="Helvetica"/>
              </a:rPr>
              <a:t>Emory University</a:t>
            </a:r>
          </a:p>
        </p:txBody>
      </p:sp>
      <p:sp>
        <p:nvSpPr>
          <p:cNvPr id="52227" name="Subtitle 2"/>
          <p:cNvSpPr txBox="1">
            <a:spLocks/>
          </p:cNvSpPr>
          <p:nvPr/>
        </p:nvSpPr>
        <p:spPr bwMode="auto">
          <a:xfrm>
            <a:off x="1343025" y="3629025"/>
            <a:ext cx="6400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3200">
                <a:solidFill>
                  <a:srgbClr val="898989"/>
                </a:solidFill>
              </a:rPr>
              <a:t>Your Photo</a:t>
            </a:r>
          </a:p>
        </p:txBody>
      </p:sp>
      <p:pic>
        <p:nvPicPr>
          <p:cNvPr id="5222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0" r="21873" b="49850"/>
          <a:stretch>
            <a:fillRect/>
          </a:stretch>
        </p:blipFill>
        <p:spPr bwMode="auto">
          <a:xfrm>
            <a:off x="2855913" y="3070225"/>
            <a:ext cx="3235325" cy="344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/>
          <p:cNvSpPr>
            <a:spLocks noGrp="1"/>
          </p:cNvSpPr>
          <p:nvPr>
            <p:ph type="ctrTitle"/>
          </p:nvPr>
        </p:nvSpPr>
        <p:spPr>
          <a:xfrm>
            <a:off x="685800" y="368300"/>
            <a:ext cx="7772400" cy="1470025"/>
          </a:xfrm>
        </p:spPr>
        <p:txBody>
          <a:bodyPr/>
          <a:lstStyle/>
          <a:p>
            <a:pPr eaLnBrk="1" hangingPunct="1"/>
            <a:r>
              <a:rPr lang="en-US" b="1">
                <a:solidFill>
                  <a:srgbClr val="3366FF"/>
                </a:solidFill>
                <a:latin typeface="Helvetica" charset="0"/>
                <a:ea typeface="MS PGothic" charset="0"/>
              </a:rPr>
              <a:t>Amy Peacock, PhD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3175" y="1993900"/>
            <a:ext cx="6400800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4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ea typeface="+mn-ea"/>
                <a:cs typeface="Helvetica"/>
              </a:rPr>
              <a:t>University of Tasmania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1"/>
          <p:cNvSpPr txBox="1">
            <a:spLocks/>
          </p:cNvSpPr>
          <p:nvPr/>
        </p:nvSpPr>
        <p:spPr bwMode="auto">
          <a:xfrm>
            <a:off x="432604" y="2041525"/>
            <a:ext cx="8025596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 sz="4800" b="1" dirty="0">
                <a:solidFill>
                  <a:srgbClr val="3366FF"/>
                </a:solidFill>
                <a:latin typeface="Helvetica" charset="0"/>
              </a:rPr>
              <a:t>Congratulations </a:t>
            </a:r>
            <a:r>
              <a:rPr lang="en-US" sz="4800" b="1">
                <a:solidFill>
                  <a:srgbClr val="3366FF"/>
                </a:solidFill>
                <a:latin typeface="Helvetica" charset="0"/>
              </a:rPr>
              <a:t>to </a:t>
            </a:r>
            <a:r>
              <a:rPr lang="en-US" sz="4800" b="1" smtClean="0">
                <a:solidFill>
                  <a:srgbClr val="3366FF"/>
                </a:solidFill>
                <a:latin typeface="Helvetica" charset="0"/>
              </a:rPr>
              <a:t>the 2015 </a:t>
            </a:r>
            <a:r>
              <a:rPr lang="en-US" sz="4800" b="1" dirty="0">
                <a:solidFill>
                  <a:srgbClr val="3366FF"/>
                </a:solidFill>
                <a:latin typeface="Helvetica" charset="0"/>
              </a:rPr>
              <a:t>Stephen </a:t>
            </a:r>
            <a:r>
              <a:rPr lang="en-US" sz="4800" b="1" dirty="0" smtClean="0">
                <a:solidFill>
                  <a:srgbClr val="3366FF"/>
                </a:solidFill>
                <a:latin typeface="Helvetica" charset="0"/>
              </a:rPr>
              <a:t>G. </a:t>
            </a:r>
            <a:r>
              <a:rPr lang="en-US" sz="4800" b="1" dirty="0" err="1" smtClean="0">
                <a:solidFill>
                  <a:srgbClr val="3366FF"/>
                </a:solidFill>
                <a:latin typeface="Helvetica" charset="0"/>
              </a:rPr>
              <a:t>Holtzman</a:t>
            </a:r>
            <a:r>
              <a:rPr lang="en-US" sz="4800" b="1" dirty="0" smtClean="0">
                <a:solidFill>
                  <a:srgbClr val="3366FF"/>
                </a:solidFill>
                <a:latin typeface="Helvetica" charset="0"/>
              </a:rPr>
              <a:t> </a:t>
            </a:r>
          </a:p>
          <a:p>
            <a:pPr algn="ctr" eaLnBrk="1" hangingPunct="1"/>
            <a:r>
              <a:rPr lang="en-US" sz="4800" b="1" dirty="0" smtClean="0">
                <a:solidFill>
                  <a:srgbClr val="3366FF"/>
                </a:solidFill>
                <a:latin typeface="Helvetica" charset="0"/>
              </a:rPr>
              <a:t> </a:t>
            </a:r>
            <a:r>
              <a:rPr lang="en-US" sz="4800" b="1" dirty="0">
                <a:solidFill>
                  <a:srgbClr val="3366FF"/>
                </a:solidFill>
                <a:latin typeface="Helvetica" charset="0"/>
              </a:rPr>
              <a:t>Travel Award Recipient! 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"/>
          <p:cNvSpPr>
            <a:spLocks noGrp="1"/>
          </p:cNvSpPr>
          <p:nvPr>
            <p:ph type="ctrTitle"/>
          </p:nvPr>
        </p:nvSpPr>
        <p:spPr>
          <a:xfrm>
            <a:off x="685800" y="228600"/>
            <a:ext cx="7772400" cy="1470025"/>
          </a:xfrm>
        </p:spPr>
        <p:txBody>
          <a:bodyPr/>
          <a:lstStyle/>
          <a:p>
            <a:pPr eaLnBrk="1" hangingPunct="1"/>
            <a:r>
              <a:rPr lang="en-US" b="1">
                <a:solidFill>
                  <a:srgbClr val="3366FF"/>
                </a:solidFill>
                <a:latin typeface="Helvetica" charset="0"/>
                <a:ea typeface="MS PGothic" charset="0"/>
              </a:rPr>
              <a:t>Chloe Jordan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3175" y="1555750"/>
            <a:ext cx="6400800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4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ea typeface="+mn-ea"/>
                <a:cs typeface="Helvetica"/>
              </a:rPr>
              <a:t>Boston University</a:t>
            </a:r>
          </a:p>
        </p:txBody>
      </p:sp>
      <p:pic>
        <p:nvPicPr>
          <p:cNvPr id="57347" name="Picture 1" descr="Chloe Jordan phot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3"/>
          <a:stretch>
            <a:fillRect/>
          </a:stretch>
        </p:blipFill>
        <p:spPr bwMode="auto">
          <a:xfrm>
            <a:off x="3187700" y="2439988"/>
            <a:ext cx="2917825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Primm</a:t>
            </a:r>
            <a:r>
              <a:rPr lang="en-US" dirty="0" smtClean="0"/>
              <a:t>-Singleton Travel Awardees 2015</a:t>
            </a:r>
            <a:endParaRPr lang="en-US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19400"/>
            <a:ext cx="38100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Karl Christian </a:t>
            </a:r>
            <a:r>
              <a:rPr lang="en-US" dirty="0" err="1" smtClean="0"/>
              <a:t>Alcover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Michigan </a:t>
            </a:r>
            <a:r>
              <a:rPr lang="en-US" dirty="0"/>
              <a:t>State </a:t>
            </a:r>
            <a:r>
              <a:rPr lang="en-US" dirty="0" smtClean="0"/>
              <a:t>University</a:t>
            </a:r>
            <a:endParaRPr lang="en-US" dirty="0"/>
          </a:p>
        </p:txBody>
      </p:sp>
      <p:pic>
        <p:nvPicPr>
          <p:cNvPr id="1026" name="Picture 2" descr="C:\Users\dco2\Dropbox\CPDD URPOP\Primm-Singleton Award\Primm 2015\Photos\Alcover_Kar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2508" y="807720"/>
            <a:ext cx="5281492" cy="5212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19400"/>
            <a:ext cx="3810000" cy="114300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Caravella</a:t>
            </a:r>
            <a:r>
              <a:rPr lang="en-US" dirty="0"/>
              <a:t> </a:t>
            </a:r>
            <a:r>
              <a:rPr lang="en-US" dirty="0" err="1" smtClean="0"/>
              <a:t>McCuistian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University </a:t>
            </a:r>
            <a:r>
              <a:rPr lang="en-US" dirty="0"/>
              <a:t>of Cincinnati</a:t>
            </a:r>
          </a:p>
        </p:txBody>
      </p:sp>
      <p:pic>
        <p:nvPicPr>
          <p:cNvPr id="2050" name="Picture 2" descr="C:\Users\dco2\Dropbox\CPDD URPOP\Primm-Singleton Award\Primm 2015\Photos\Primm Singleton pict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8768" y="1441433"/>
            <a:ext cx="5285232" cy="396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11036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19400"/>
            <a:ext cx="38100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Holly H. </a:t>
            </a:r>
            <a:r>
              <a:rPr lang="en-US" dirty="0" smtClean="0"/>
              <a:t>Reid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Wayne </a:t>
            </a:r>
            <a:r>
              <a:rPr lang="en-US" dirty="0"/>
              <a:t>State University</a:t>
            </a:r>
          </a:p>
        </p:txBody>
      </p:sp>
      <p:pic>
        <p:nvPicPr>
          <p:cNvPr id="3074" name="Picture 2" descr="C:\Users\dco2\Dropbox\CPDD URPOP\Primm-Singleton Award\Primm 2015\Photos\CPDD 20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5438" y="0"/>
            <a:ext cx="5285232" cy="8510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1085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19400"/>
            <a:ext cx="3810000" cy="114300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Nilesh</a:t>
            </a:r>
            <a:r>
              <a:rPr lang="en-US" dirty="0"/>
              <a:t> S. </a:t>
            </a:r>
            <a:r>
              <a:rPr lang="en-US" dirty="0" err="1" smtClean="0"/>
              <a:t>Tannu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University </a:t>
            </a:r>
            <a:r>
              <a:rPr lang="en-US" dirty="0"/>
              <a:t>of Texas Medical School at Houston</a:t>
            </a:r>
          </a:p>
        </p:txBody>
      </p:sp>
      <p:pic>
        <p:nvPicPr>
          <p:cNvPr id="4098" name="Picture 2" descr="C:\Users\dco2\Dropbox\CPDD URPOP\Primm-Singleton Award\Primm 2015\Photos\Nilesh Tann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8768" y="-228600"/>
            <a:ext cx="5285232" cy="7936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108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ctrTitle"/>
          </p:nvPr>
        </p:nvSpPr>
        <p:spPr>
          <a:xfrm>
            <a:off x="685800" y="368300"/>
            <a:ext cx="7772400" cy="1470025"/>
          </a:xfrm>
        </p:spPr>
        <p:txBody>
          <a:bodyPr/>
          <a:lstStyle/>
          <a:p>
            <a:pPr eaLnBrk="1" hangingPunct="1"/>
            <a:r>
              <a:rPr lang="en-US" b="1">
                <a:solidFill>
                  <a:srgbClr val="3366FF"/>
                </a:solidFill>
                <a:latin typeface="Helvetica" charset="0"/>
                <a:ea typeface="MS PGothic" charset="0"/>
              </a:rPr>
              <a:t>A. George Wilson, PhD 		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3175" y="1901825"/>
            <a:ext cx="6400800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4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ea typeface="+mn-ea"/>
                <a:cs typeface="Helvetica"/>
              </a:rPr>
              <a:t>University of Kentucky</a:t>
            </a:r>
          </a:p>
        </p:txBody>
      </p:sp>
      <p:sp>
        <p:nvSpPr>
          <p:cNvPr id="15363" name="Subtitle 2"/>
          <p:cNvSpPr txBox="1">
            <a:spLocks/>
          </p:cNvSpPr>
          <p:nvPr/>
        </p:nvSpPr>
        <p:spPr bwMode="auto">
          <a:xfrm>
            <a:off x="1343025" y="3629025"/>
            <a:ext cx="6400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3200">
                <a:solidFill>
                  <a:srgbClr val="898989"/>
                </a:solidFill>
              </a:rPr>
              <a:t>Your Photo</a:t>
            </a:r>
          </a:p>
        </p:txBody>
      </p:sp>
      <p:pic>
        <p:nvPicPr>
          <p:cNvPr id="15364" name="Picture 4" descr="C:\Users\Lab\Desktop\Wilson Think Tank\BrianConnorsMankePhotography2014-799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950" y="3057525"/>
            <a:ext cx="5060950" cy="337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19400"/>
            <a:ext cx="38100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Denise Christina </a:t>
            </a:r>
            <a:r>
              <a:rPr lang="en-US" dirty="0" err="1" smtClean="0"/>
              <a:t>Vidot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University </a:t>
            </a:r>
            <a:r>
              <a:rPr lang="en-US" dirty="0"/>
              <a:t>of Miami Miller School of Medicine</a:t>
            </a:r>
          </a:p>
        </p:txBody>
      </p:sp>
      <p:pic>
        <p:nvPicPr>
          <p:cNvPr id="5122" name="Picture 2" descr="C:\Users\dco2\Dropbox\CPDD URPOP\Primm-Singleton Award\Primm 2015\Photos\Denise Vido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4008" y="0"/>
            <a:ext cx="5285232" cy="7994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108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2015 </a:t>
            </a:r>
            <a:r>
              <a:rPr lang="en-US" dirty="0"/>
              <a:t>NIDA Director’s Travel Award </a:t>
            </a:r>
            <a:r>
              <a:rPr lang="en-US" dirty="0" smtClean="0"/>
              <a:t>Recipients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0" y="5105400"/>
            <a:ext cx="2254885" cy="5956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20019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779461" y="541637"/>
            <a:ext cx="7583487" cy="10443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  <a:latin typeface="Trebuchet MS"/>
              </a:rPr>
              <a:t>Omayma Alshaarawy, PhD</a:t>
            </a:r>
            <a:br>
              <a:rPr lang="en-US" dirty="0" smtClean="0">
                <a:solidFill>
                  <a:prstClr val="white"/>
                </a:solidFill>
                <a:latin typeface="Trebuchet MS"/>
              </a:rPr>
            </a:br>
            <a:r>
              <a:rPr lang="en-US" sz="2800" dirty="0" smtClean="0">
                <a:solidFill>
                  <a:prstClr val="white"/>
                </a:solidFill>
                <a:latin typeface="Trebuchet MS"/>
              </a:rPr>
              <a:t>Michigan State University</a:t>
            </a:r>
            <a:endParaRPr lang="en-US" sz="3600" dirty="0">
              <a:solidFill>
                <a:prstClr val="white"/>
              </a:solidFill>
              <a:latin typeface="Trebuchet MS"/>
            </a:endParaRPr>
          </a:p>
        </p:txBody>
      </p:sp>
      <p:pic>
        <p:nvPicPr>
          <p:cNvPr id="1026" name="Picture 2" descr="C:\Users\flindsey\AppData\Local\Microsoft\Windows\Temporary Internet Files\Content.Outlook\IAI64OJX\Omayma Alshaarawy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154" y="1981200"/>
            <a:ext cx="2544318" cy="384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04360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779461" y="541637"/>
            <a:ext cx="7583487" cy="10443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  <a:latin typeface="Trebuchet MS"/>
              </a:rPr>
              <a:t>Lora Cope, PhD</a:t>
            </a:r>
            <a:br>
              <a:rPr lang="en-US" dirty="0" smtClean="0">
                <a:solidFill>
                  <a:prstClr val="white"/>
                </a:solidFill>
                <a:latin typeface="Trebuchet MS"/>
              </a:rPr>
            </a:br>
            <a:r>
              <a:rPr lang="en-US" sz="2800" dirty="0" smtClean="0">
                <a:solidFill>
                  <a:prstClr val="white"/>
                </a:solidFill>
                <a:latin typeface="Trebuchet MS"/>
              </a:rPr>
              <a:t>University of Michigan</a:t>
            </a:r>
            <a:endParaRPr lang="en-US" sz="3600" dirty="0">
              <a:solidFill>
                <a:prstClr val="white"/>
              </a:solidFill>
              <a:latin typeface="Trebuchet MS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975" y="1828800"/>
            <a:ext cx="4208463" cy="4208463"/>
          </a:xfrm>
        </p:spPr>
      </p:pic>
    </p:spTree>
    <p:extLst>
      <p:ext uri="{BB962C8B-B14F-4D97-AF65-F5344CB8AC3E}">
        <p14:creationId xmlns:p14="http://schemas.microsoft.com/office/powerpoint/2010/main" val="20894118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779461" y="541637"/>
            <a:ext cx="7583487" cy="10443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  <a:latin typeface="Trebuchet MS"/>
              </a:rPr>
              <a:t>Natania A. Crane, MA</a:t>
            </a:r>
            <a:br>
              <a:rPr lang="en-US" dirty="0" smtClean="0">
                <a:solidFill>
                  <a:prstClr val="white"/>
                </a:solidFill>
                <a:latin typeface="Trebuchet MS"/>
              </a:rPr>
            </a:br>
            <a:r>
              <a:rPr lang="en-US" sz="2800" dirty="0" smtClean="0">
                <a:solidFill>
                  <a:prstClr val="white"/>
                </a:solidFill>
                <a:latin typeface="Trebuchet MS"/>
              </a:rPr>
              <a:t>University of Illinois at Chicago</a:t>
            </a:r>
            <a:endParaRPr lang="en-US" sz="3600" dirty="0">
              <a:solidFill>
                <a:prstClr val="white"/>
              </a:solidFill>
              <a:latin typeface="Trebuchet MS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334" y="1828800"/>
            <a:ext cx="3819745" cy="4208463"/>
          </a:xfrm>
        </p:spPr>
      </p:pic>
    </p:spTree>
    <p:extLst>
      <p:ext uri="{BB962C8B-B14F-4D97-AF65-F5344CB8AC3E}">
        <p14:creationId xmlns:p14="http://schemas.microsoft.com/office/powerpoint/2010/main" val="16724152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779461" y="541637"/>
            <a:ext cx="7583487" cy="10443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  <a:latin typeface="Trebuchet MS"/>
              </a:rPr>
              <a:t>Elizabeth Crofton, BA</a:t>
            </a:r>
            <a:br>
              <a:rPr lang="en-US" dirty="0" smtClean="0">
                <a:solidFill>
                  <a:prstClr val="white"/>
                </a:solidFill>
                <a:latin typeface="Trebuchet MS"/>
              </a:rPr>
            </a:br>
            <a:r>
              <a:rPr lang="en-US" sz="2800" dirty="0" smtClean="0">
                <a:solidFill>
                  <a:prstClr val="white"/>
                </a:solidFill>
                <a:latin typeface="Trebuchet MS"/>
              </a:rPr>
              <a:t>University of Texas Medical Branch at Galveston</a:t>
            </a:r>
            <a:endParaRPr lang="en-US" sz="3600" dirty="0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/>
          </a:p>
        </p:txBody>
      </p:sp>
      <p:pic>
        <p:nvPicPr>
          <p:cNvPr id="2050" name="Picture 2" descr="C:\Users\flindsey\AppData\Local\Microsoft\Windows\Temporary Internet Files\Content.Outlook\IAI64OJX\Crofton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903" y="1905000"/>
            <a:ext cx="2710229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19919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779461" y="541637"/>
            <a:ext cx="7583487" cy="10443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  <a:latin typeface="Trebuchet MS"/>
              </a:rPr>
              <a:t>Casey </a:t>
            </a:r>
            <a:r>
              <a:rPr lang="en-US" dirty="0" err="1" smtClean="0">
                <a:solidFill>
                  <a:prstClr val="white"/>
                </a:solidFill>
                <a:latin typeface="Trebuchet MS"/>
              </a:rPr>
              <a:t>Guillot</a:t>
            </a:r>
            <a:r>
              <a:rPr lang="en-US" dirty="0" smtClean="0">
                <a:solidFill>
                  <a:prstClr val="white"/>
                </a:solidFill>
                <a:latin typeface="Trebuchet MS"/>
              </a:rPr>
              <a:t>, PhD</a:t>
            </a:r>
            <a:br>
              <a:rPr lang="en-US" dirty="0" smtClean="0">
                <a:solidFill>
                  <a:prstClr val="white"/>
                </a:solidFill>
                <a:latin typeface="Trebuchet MS"/>
              </a:rPr>
            </a:br>
            <a:r>
              <a:rPr lang="en-US" sz="2800" dirty="0" smtClean="0">
                <a:solidFill>
                  <a:prstClr val="white"/>
                </a:solidFill>
                <a:latin typeface="Trebuchet MS"/>
              </a:rPr>
              <a:t>University of Southern California</a:t>
            </a:r>
            <a:endParaRPr lang="en-US" sz="3600" dirty="0">
              <a:solidFill>
                <a:prstClr val="white"/>
              </a:solidFill>
              <a:latin typeface="Trebuchet MS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281" y="1828800"/>
            <a:ext cx="2789850" cy="4208463"/>
          </a:xfrm>
        </p:spPr>
      </p:pic>
    </p:spTree>
    <p:extLst>
      <p:ext uri="{BB962C8B-B14F-4D97-AF65-F5344CB8AC3E}">
        <p14:creationId xmlns:p14="http://schemas.microsoft.com/office/powerpoint/2010/main" val="41095296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779461" y="541637"/>
            <a:ext cx="7583487" cy="10443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  <a:latin typeface="Trebuchet MS"/>
              </a:rPr>
              <a:t>Bryce </a:t>
            </a:r>
            <a:r>
              <a:rPr lang="en-US" dirty="0" err="1" smtClean="0">
                <a:solidFill>
                  <a:prstClr val="white"/>
                </a:solidFill>
                <a:latin typeface="Trebuchet MS"/>
              </a:rPr>
              <a:t>Hruska</a:t>
            </a:r>
            <a:r>
              <a:rPr lang="en-US" dirty="0" smtClean="0">
                <a:solidFill>
                  <a:prstClr val="white"/>
                </a:solidFill>
                <a:latin typeface="Trebuchet MS"/>
              </a:rPr>
              <a:t>, PhD</a:t>
            </a:r>
            <a:br>
              <a:rPr lang="en-US" dirty="0" smtClean="0">
                <a:solidFill>
                  <a:prstClr val="white"/>
                </a:solidFill>
                <a:latin typeface="Trebuchet MS"/>
              </a:rPr>
            </a:br>
            <a:r>
              <a:rPr lang="en-US" sz="2800" dirty="0" smtClean="0">
                <a:solidFill>
                  <a:prstClr val="white"/>
                </a:solidFill>
                <a:latin typeface="Trebuchet MS"/>
              </a:rPr>
              <a:t>University of Vermont</a:t>
            </a:r>
            <a:endParaRPr lang="en-US" sz="3600" dirty="0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/>
          </a:p>
        </p:txBody>
      </p:sp>
      <p:pic>
        <p:nvPicPr>
          <p:cNvPr id="3074" name="Picture 2" descr="C:\Users\flindsey\AppData\Local\Microsoft\Windows\Temporary Internet Files\Content.Outlook\IAI64OJX\BHruska CPDD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129" y="1934570"/>
            <a:ext cx="2575257" cy="3862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24124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779461" y="541637"/>
            <a:ext cx="7583487" cy="10443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  <a:latin typeface="Trebuchet MS"/>
              </a:rPr>
              <a:t>Jin E. Kim, PhD</a:t>
            </a:r>
            <a:br>
              <a:rPr lang="en-US" dirty="0" smtClean="0">
                <a:solidFill>
                  <a:prstClr val="white"/>
                </a:solidFill>
                <a:latin typeface="Trebuchet MS"/>
              </a:rPr>
            </a:br>
            <a:r>
              <a:rPr lang="en-US" sz="2800" dirty="0" smtClean="0">
                <a:solidFill>
                  <a:prstClr val="white"/>
                </a:solidFill>
                <a:latin typeface="Trebuchet MS"/>
              </a:rPr>
              <a:t>University of California, San Francisco</a:t>
            </a:r>
            <a:endParaRPr lang="en-US" sz="3600" dirty="0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/>
          </a:p>
        </p:txBody>
      </p:sp>
      <p:pic>
        <p:nvPicPr>
          <p:cNvPr id="4098" name="Picture 2" descr="C:\Users\flindsey\AppData\Local\Microsoft\Windows\Temporary Internet Files\Content.Outlook\IAI64OJX\JinKim (2)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905000"/>
            <a:ext cx="2514600" cy="3928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24124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779460" y="685800"/>
            <a:ext cx="7583487" cy="10443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  <a:latin typeface="Trebuchet MS"/>
              </a:rPr>
              <a:t>Pia Mauro, PhD</a:t>
            </a:r>
            <a:br>
              <a:rPr lang="en-US" dirty="0" smtClean="0">
                <a:solidFill>
                  <a:prstClr val="white"/>
                </a:solidFill>
                <a:latin typeface="Trebuchet MS"/>
              </a:rPr>
            </a:br>
            <a:r>
              <a:rPr lang="en-US" sz="2800" dirty="0" smtClean="0">
                <a:solidFill>
                  <a:prstClr val="white"/>
                </a:solidFill>
                <a:latin typeface="Trebuchet MS"/>
              </a:rPr>
              <a:t>Johns Hopkins Bloomberg School of Public Health</a:t>
            </a:r>
            <a:endParaRPr lang="en-US" sz="3600" dirty="0">
              <a:solidFill>
                <a:prstClr val="white"/>
              </a:solidFill>
              <a:latin typeface="Trebuchet MS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005" y="1828800"/>
            <a:ext cx="3760403" cy="4208463"/>
          </a:xfrm>
        </p:spPr>
      </p:pic>
    </p:spTree>
    <p:extLst>
      <p:ext uri="{BB962C8B-B14F-4D97-AF65-F5344CB8AC3E}">
        <p14:creationId xmlns:p14="http://schemas.microsoft.com/office/powerpoint/2010/main" val="16911932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0" y="3036888"/>
            <a:ext cx="5521325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Title 1"/>
          <p:cNvSpPr>
            <a:spLocks noGrp="1"/>
          </p:cNvSpPr>
          <p:nvPr>
            <p:ph type="ctrTitle"/>
          </p:nvPr>
        </p:nvSpPr>
        <p:spPr>
          <a:xfrm>
            <a:off x="685800" y="368300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zh-CN" b="1">
                <a:solidFill>
                  <a:srgbClr val="3366FF"/>
                </a:solidFill>
                <a:latin typeface="Helvetica" charset="0"/>
                <a:ea typeface="MS PGothic" charset="0"/>
              </a:rPr>
              <a:t>Yue Pan</a:t>
            </a:r>
            <a:r>
              <a:rPr lang="en-US" altLang="zh-CN" b="1">
                <a:latin typeface="Helvetica" charset="0"/>
                <a:ea typeface="MS PGothic" charset="0"/>
              </a:rPr>
              <a:t>		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3175" y="1927225"/>
            <a:ext cx="6400800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4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ea typeface="+mn-ea"/>
                <a:cs typeface="Helvetica"/>
              </a:rPr>
              <a:t>University of Miami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/>
                </a:solidFill>
              </a:rPr>
              <a:t/>
            </a:r>
            <a:br>
              <a:rPr lang="en-US" dirty="0" smtClean="0">
                <a:solidFill>
                  <a:prstClr val="white"/>
                </a:solidFill>
              </a:rPr>
            </a:br>
            <a:r>
              <a:rPr lang="en-US" dirty="0">
                <a:solidFill>
                  <a:prstClr val="white"/>
                </a:solidFill>
              </a:rPr>
              <a:t/>
            </a:r>
            <a:br>
              <a:rPr lang="en-US" dirty="0">
                <a:solidFill>
                  <a:prstClr val="white"/>
                </a:solidFill>
              </a:rPr>
            </a:br>
            <a:r>
              <a:rPr lang="en-US" dirty="0" smtClean="0">
                <a:solidFill>
                  <a:prstClr val="white"/>
                </a:solidFill>
              </a:rPr>
              <a:t/>
            </a:r>
            <a:br>
              <a:rPr lang="en-US" dirty="0" smtClean="0">
                <a:solidFill>
                  <a:prstClr val="white"/>
                </a:solidFill>
              </a:rPr>
            </a:br>
            <a:r>
              <a:rPr lang="en-US" dirty="0">
                <a:solidFill>
                  <a:prstClr val="white"/>
                </a:solidFill>
              </a:rPr>
              <a:t/>
            </a:r>
            <a:br>
              <a:rPr lang="en-US" dirty="0">
                <a:solidFill>
                  <a:prstClr val="white"/>
                </a:solidFill>
              </a:rPr>
            </a:br>
            <a:r>
              <a:rPr lang="en-US" dirty="0" smtClean="0">
                <a:solidFill>
                  <a:prstClr val="white"/>
                </a:solidFill>
              </a:rPr>
              <a:t/>
            </a:r>
            <a:br>
              <a:rPr lang="en-US" dirty="0" smtClean="0">
                <a:solidFill>
                  <a:prstClr val="white"/>
                </a:solidFill>
              </a:rPr>
            </a:br>
            <a:r>
              <a:rPr lang="en-US" dirty="0">
                <a:solidFill>
                  <a:prstClr val="white"/>
                </a:solidFill>
              </a:rPr>
              <a:t/>
            </a:r>
            <a:br>
              <a:rPr lang="en-US" dirty="0">
                <a:solidFill>
                  <a:prstClr val="white"/>
                </a:solidFill>
              </a:rPr>
            </a:br>
            <a:r>
              <a:rPr lang="en-US" dirty="0" smtClean="0">
                <a:solidFill>
                  <a:prstClr val="white"/>
                </a:solidFill>
              </a:rPr>
              <a:t/>
            </a:r>
            <a:br>
              <a:rPr lang="en-US" dirty="0" smtClean="0">
                <a:solidFill>
                  <a:prstClr val="white"/>
                </a:solidFill>
              </a:rPr>
            </a:br>
            <a:r>
              <a:rPr lang="en-US" dirty="0" smtClean="0">
                <a:solidFill>
                  <a:prstClr val="white"/>
                </a:solidFill>
              </a:rPr>
              <a:t>Raymond L. Moody, BA</a:t>
            </a:r>
            <a:br>
              <a:rPr lang="en-US" dirty="0" smtClean="0">
                <a:solidFill>
                  <a:prstClr val="white"/>
                </a:solidFill>
              </a:rPr>
            </a:br>
            <a:r>
              <a:rPr lang="en-US" sz="2800" dirty="0" smtClean="0">
                <a:solidFill>
                  <a:prstClr val="white"/>
                </a:solidFill>
              </a:rPr>
              <a:t>Hunter College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597" y="1828800"/>
            <a:ext cx="3527218" cy="4208463"/>
          </a:xfrm>
        </p:spPr>
      </p:pic>
    </p:spTree>
    <p:extLst>
      <p:ext uri="{BB962C8B-B14F-4D97-AF65-F5344CB8AC3E}">
        <p14:creationId xmlns:p14="http://schemas.microsoft.com/office/powerpoint/2010/main" val="23789511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779461" y="541637"/>
            <a:ext cx="7583487" cy="10443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  <a:latin typeface="Trebuchet MS"/>
              </a:rPr>
              <a:t>Maria Parker, MPH</a:t>
            </a:r>
            <a:br>
              <a:rPr lang="en-US" dirty="0" smtClean="0">
                <a:solidFill>
                  <a:prstClr val="white"/>
                </a:solidFill>
                <a:latin typeface="Trebuchet MS"/>
              </a:rPr>
            </a:br>
            <a:r>
              <a:rPr lang="en-US" sz="2800" dirty="0" smtClean="0">
                <a:solidFill>
                  <a:prstClr val="white"/>
                </a:solidFill>
                <a:latin typeface="Trebuchet MS"/>
              </a:rPr>
              <a:t>Michigan State University</a:t>
            </a:r>
            <a:endParaRPr lang="en-US" sz="3600" dirty="0">
              <a:solidFill>
                <a:prstClr val="white"/>
              </a:solidFill>
              <a:latin typeface="Trebuchet MS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385" y="1828800"/>
            <a:ext cx="2805642" cy="4208463"/>
          </a:xfrm>
        </p:spPr>
      </p:pic>
    </p:spTree>
    <p:extLst>
      <p:ext uri="{BB962C8B-B14F-4D97-AF65-F5344CB8AC3E}">
        <p14:creationId xmlns:p14="http://schemas.microsoft.com/office/powerpoint/2010/main" val="15124124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779461" y="541637"/>
            <a:ext cx="7583487" cy="10443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  <a:latin typeface="Trebuchet MS"/>
              </a:rPr>
              <a:t>Michael S. Placzek, PhD</a:t>
            </a:r>
            <a:br>
              <a:rPr lang="en-US" dirty="0" smtClean="0">
                <a:solidFill>
                  <a:prstClr val="white"/>
                </a:solidFill>
                <a:latin typeface="Trebuchet MS"/>
              </a:rPr>
            </a:br>
            <a:r>
              <a:rPr lang="en-US" sz="2800" dirty="0" smtClean="0">
                <a:solidFill>
                  <a:prstClr val="white"/>
                </a:solidFill>
                <a:latin typeface="Trebuchet MS"/>
              </a:rPr>
              <a:t>McLean Hospital, Harvard Medical School</a:t>
            </a:r>
            <a:endParaRPr lang="en-US" sz="3600" dirty="0">
              <a:solidFill>
                <a:prstClr val="white"/>
              </a:solidFill>
              <a:latin typeface="Trebuchet MS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694" y="1828800"/>
            <a:ext cx="3777025" cy="4208463"/>
          </a:xfrm>
        </p:spPr>
      </p:pic>
    </p:spTree>
    <p:extLst>
      <p:ext uri="{BB962C8B-B14F-4D97-AF65-F5344CB8AC3E}">
        <p14:creationId xmlns:p14="http://schemas.microsoft.com/office/powerpoint/2010/main" val="27455292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779461" y="541637"/>
            <a:ext cx="7583487" cy="10443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  <a:latin typeface="Trebuchet MS"/>
              </a:rPr>
              <a:t>Claudia </a:t>
            </a:r>
            <a:r>
              <a:rPr lang="en-US" dirty="0" err="1" smtClean="0">
                <a:solidFill>
                  <a:prstClr val="white"/>
                </a:solidFill>
                <a:latin typeface="Trebuchet MS"/>
              </a:rPr>
              <a:t>Rafful</a:t>
            </a:r>
            <a:r>
              <a:rPr lang="en-US" dirty="0" smtClean="0">
                <a:solidFill>
                  <a:prstClr val="white"/>
                </a:solidFill>
                <a:latin typeface="Trebuchet MS"/>
              </a:rPr>
              <a:t/>
            </a:r>
            <a:br>
              <a:rPr lang="en-US" dirty="0" smtClean="0">
                <a:solidFill>
                  <a:prstClr val="white"/>
                </a:solidFill>
                <a:latin typeface="Trebuchet MS"/>
              </a:rPr>
            </a:br>
            <a:r>
              <a:rPr lang="en-US" sz="2800" dirty="0" smtClean="0">
                <a:solidFill>
                  <a:prstClr val="white"/>
                </a:solidFill>
                <a:latin typeface="Trebuchet MS"/>
              </a:rPr>
              <a:t>University of California, San Diego</a:t>
            </a:r>
            <a:endParaRPr lang="en-US" sz="3600" dirty="0">
              <a:solidFill>
                <a:prstClr val="white"/>
              </a:solidFill>
              <a:latin typeface="Trebuchet MS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667000" y="2286000"/>
            <a:ext cx="4154034" cy="3697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095296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779461" y="541637"/>
            <a:ext cx="7583487" cy="10443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  <a:latin typeface="Trebuchet MS"/>
              </a:rPr>
              <a:t>Kelly Serafini, PhD</a:t>
            </a:r>
            <a:br>
              <a:rPr lang="en-US" dirty="0" smtClean="0">
                <a:solidFill>
                  <a:prstClr val="white"/>
                </a:solidFill>
                <a:latin typeface="Trebuchet MS"/>
              </a:rPr>
            </a:br>
            <a:r>
              <a:rPr lang="en-US" sz="2800" dirty="0" smtClean="0">
                <a:solidFill>
                  <a:prstClr val="white"/>
                </a:solidFill>
                <a:latin typeface="Trebuchet MS"/>
              </a:rPr>
              <a:t>Yale University School of Medicine</a:t>
            </a:r>
            <a:endParaRPr lang="en-US" sz="3600" dirty="0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    </a:t>
            </a:r>
            <a:endParaRPr lang="en-US" dirty="0"/>
          </a:p>
        </p:txBody>
      </p:sp>
      <p:pic>
        <p:nvPicPr>
          <p:cNvPr id="1026" name="Picture 2" descr="C:\Users\flindsey\AppData\Local\Microsoft\Windows\Temporary Internet Files\Content.Outlook\IAI64OJX\10487253_10103287963277138_5960972842255003380_n copy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7704" y="2005008"/>
            <a:ext cx="2667000" cy="4015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01842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779461" y="541637"/>
            <a:ext cx="7583487" cy="10443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  <a:latin typeface="Trebuchet MS"/>
              </a:rPr>
              <a:t>Kristi Stringer, MA</a:t>
            </a:r>
            <a:br>
              <a:rPr lang="en-US" dirty="0" smtClean="0">
                <a:solidFill>
                  <a:prstClr val="white"/>
                </a:solidFill>
                <a:latin typeface="Trebuchet MS"/>
              </a:rPr>
            </a:br>
            <a:r>
              <a:rPr lang="en-US" sz="2800" dirty="0" smtClean="0">
                <a:solidFill>
                  <a:prstClr val="white"/>
                </a:solidFill>
                <a:latin typeface="Trebuchet MS"/>
              </a:rPr>
              <a:t>University of Alabama at Birmingham</a:t>
            </a:r>
            <a:endParaRPr lang="en-US" sz="3600" dirty="0">
              <a:solidFill>
                <a:prstClr val="white"/>
              </a:solidFill>
              <a:latin typeface="Trebuchet MS"/>
            </a:endParaRPr>
          </a:p>
        </p:txBody>
      </p:sp>
      <p:pic>
        <p:nvPicPr>
          <p:cNvPr id="8194" name="Picture 2" descr="C:\Users\flindsey\AppData\Local\Microsoft\Windows\Temporary Internet Files\Content.Outlook\IAI64OJX\Kristi Stringer-8-RT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891" y="1905000"/>
            <a:ext cx="2830625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066430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779461" y="541637"/>
            <a:ext cx="7583487" cy="10443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  <a:latin typeface="Trebuchet MS"/>
              </a:rPr>
              <a:t>Olga Vsevolozhskaya, PhD</a:t>
            </a:r>
            <a:br>
              <a:rPr lang="en-US" dirty="0" smtClean="0">
                <a:solidFill>
                  <a:prstClr val="white"/>
                </a:solidFill>
                <a:latin typeface="Trebuchet MS"/>
              </a:rPr>
            </a:br>
            <a:r>
              <a:rPr lang="en-US" sz="2800" dirty="0" smtClean="0">
                <a:solidFill>
                  <a:prstClr val="white"/>
                </a:solidFill>
                <a:latin typeface="Trebuchet MS"/>
              </a:rPr>
              <a:t>Michigan State University</a:t>
            </a:r>
            <a:endParaRPr lang="en-US" sz="3600" dirty="0">
              <a:solidFill>
                <a:prstClr val="white"/>
              </a:solidFill>
              <a:latin typeface="Trebuchet MS"/>
            </a:endParaRPr>
          </a:p>
        </p:txBody>
      </p:sp>
      <p:pic>
        <p:nvPicPr>
          <p:cNvPr id="921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404" y="1905000"/>
            <a:ext cx="2895600" cy="4064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781317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779461" y="541637"/>
            <a:ext cx="7583487" cy="10443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  <a:latin typeface="Trebuchet MS"/>
              </a:rPr>
              <a:t>Sarah W. Yip, MSc, PhD</a:t>
            </a:r>
            <a:br>
              <a:rPr lang="en-US" dirty="0" smtClean="0">
                <a:solidFill>
                  <a:prstClr val="white"/>
                </a:solidFill>
                <a:latin typeface="Trebuchet MS"/>
              </a:rPr>
            </a:br>
            <a:r>
              <a:rPr lang="en-US" sz="2800" dirty="0" smtClean="0">
                <a:solidFill>
                  <a:prstClr val="white"/>
                </a:solidFill>
                <a:latin typeface="Trebuchet MS"/>
              </a:rPr>
              <a:t>Yale University</a:t>
            </a:r>
            <a:endParaRPr lang="en-US" sz="3600" dirty="0">
              <a:solidFill>
                <a:prstClr val="white"/>
              </a:solidFill>
              <a:latin typeface="Trebuchet MS"/>
            </a:endParaRPr>
          </a:p>
        </p:txBody>
      </p:sp>
      <p:pic>
        <p:nvPicPr>
          <p:cNvPr id="2050" name="Picture 2" descr="C:\Users\flindsey\AppData\Local\Microsoft\Windows\Temporary Internet Files\Content.Outlook\IAI64OJX\yip_photo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8940" y="1592849"/>
            <a:ext cx="324612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574964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779461" y="541637"/>
            <a:ext cx="7583487" cy="10443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  <a:latin typeface="Trebuchet MS"/>
              </a:rPr>
              <a:t>Ali </a:t>
            </a:r>
            <a:r>
              <a:rPr lang="en-US" dirty="0" err="1" smtClean="0">
                <a:solidFill>
                  <a:prstClr val="white"/>
                </a:solidFill>
                <a:latin typeface="Trebuchet MS"/>
              </a:rPr>
              <a:t>M.Yurasek</a:t>
            </a:r>
            <a:r>
              <a:rPr lang="en-US" dirty="0" smtClean="0">
                <a:solidFill>
                  <a:prstClr val="white"/>
                </a:solidFill>
                <a:latin typeface="Trebuchet MS"/>
              </a:rPr>
              <a:t>, PhD</a:t>
            </a:r>
            <a:br>
              <a:rPr lang="en-US" dirty="0" smtClean="0">
                <a:solidFill>
                  <a:prstClr val="white"/>
                </a:solidFill>
                <a:latin typeface="Trebuchet MS"/>
              </a:rPr>
            </a:br>
            <a:r>
              <a:rPr lang="en-US" sz="2800" dirty="0" smtClean="0">
                <a:solidFill>
                  <a:prstClr val="white"/>
                </a:solidFill>
                <a:latin typeface="Trebuchet MS"/>
              </a:rPr>
              <a:t>Brown University</a:t>
            </a:r>
            <a:endParaRPr lang="en-US" sz="3600" dirty="0">
              <a:solidFill>
                <a:prstClr val="white"/>
              </a:solidFill>
              <a:latin typeface="Trebuchet MS"/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1" y="1911109"/>
            <a:ext cx="2581916" cy="3803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037987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73373" y="2743200"/>
            <a:ext cx="7583487" cy="1044388"/>
          </a:xfrm>
        </p:spPr>
        <p:txBody>
          <a:bodyPr/>
          <a:lstStyle/>
          <a:p>
            <a:r>
              <a:rPr lang="en-US" dirty="0" smtClean="0"/>
              <a:t>Meredith Meacham, MPH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2800" dirty="0" smtClean="0"/>
              <a:t>University of California, San Diego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09600" y="762000"/>
            <a:ext cx="7583487" cy="10443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dirty="0">
              <a:solidFill>
                <a:prstClr val="white"/>
              </a:solidFill>
              <a:latin typeface="Trebuchet M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632" y="2057399"/>
            <a:ext cx="3182009" cy="3931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35351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ctrTitle"/>
          </p:nvPr>
        </p:nvSpPr>
        <p:spPr>
          <a:xfrm>
            <a:off x="685800" y="762000"/>
            <a:ext cx="7772400" cy="1470025"/>
          </a:xfrm>
        </p:spPr>
        <p:txBody>
          <a:bodyPr/>
          <a:lstStyle/>
          <a:p>
            <a:pPr eaLnBrk="1" hangingPunct="1"/>
            <a:r>
              <a:rPr lang="en-US" b="1">
                <a:solidFill>
                  <a:srgbClr val="3366FF"/>
                </a:solidFill>
                <a:latin typeface="Helvetica" charset="0"/>
                <a:ea typeface="MS PGothic" charset="0"/>
                <a:cs typeface="Helvetica" charset="0"/>
              </a:rPr>
              <a:t>Stephanie M. Groman, PhD	</a:t>
            </a:r>
            <a:r>
              <a:rPr lang="en-US">
                <a:latin typeface="Helvetica" charset="0"/>
                <a:ea typeface="MS PGothic" charset="0"/>
                <a:cs typeface="Helvetica" charset="0"/>
              </a:rPr>
              <a:t>	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3175" y="1878013"/>
            <a:ext cx="6400800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4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ea typeface="+mn-ea"/>
                <a:cs typeface="Helvetica"/>
              </a:rPr>
              <a:t>Yale University</a:t>
            </a:r>
          </a:p>
        </p:txBody>
      </p:sp>
      <p:pic>
        <p:nvPicPr>
          <p:cNvPr id="19459" name="Picture 1" descr="Groma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488" y="2901950"/>
            <a:ext cx="3963987" cy="368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62000" y="2743200"/>
            <a:ext cx="7583487" cy="1044388"/>
          </a:xfrm>
        </p:spPr>
        <p:txBody>
          <a:bodyPr/>
          <a:lstStyle/>
          <a:p>
            <a:r>
              <a:rPr lang="en-US" sz="2800" dirty="0">
                <a:solidFill>
                  <a:prstClr val="white"/>
                </a:solidFill>
              </a:rPr>
              <a:t/>
            </a:r>
            <a:br>
              <a:rPr lang="en-US" sz="2800" dirty="0">
                <a:solidFill>
                  <a:prstClr val="white"/>
                </a:solidFill>
              </a:rPr>
            </a:br>
            <a:r>
              <a:rPr lang="en-US" sz="3600" dirty="0">
                <a:solidFill>
                  <a:prstClr val="white"/>
                </a:solidFill>
              </a:rPr>
              <a:t/>
            </a:r>
            <a:br>
              <a:rPr lang="en-US" sz="3600" dirty="0">
                <a:solidFill>
                  <a:prstClr val="white"/>
                </a:solidFill>
              </a:rPr>
            </a:br>
            <a:r>
              <a:rPr lang="en-US" dirty="0" smtClean="0">
                <a:solidFill>
                  <a:prstClr val="white"/>
                </a:solidFill>
              </a:rPr>
              <a:t>Lauren R. Pacek, PhD</a:t>
            </a:r>
            <a:r>
              <a:rPr lang="en-US" sz="3600" dirty="0" smtClean="0">
                <a:solidFill>
                  <a:prstClr val="white"/>
                </a:solidFill>
              </a:rPr>
              <a:t/>
            </a:r>
            <a:br>
              <a:rPr lang="en-US" sz="3600" dirty="0" smtClean="0">
                <a:solidFill>
                  <a:prstClr val="white"/>
                </a:solidFill>
              </a:rPr>
            </a:br>
            <a:r>
              <a:rPr lang="en-US" sz="2800" dirty="0" smtClean="0">
                <a:solidFill>
                  <a:prstClr val="white"/>
                </a:solidFill>
              </a:rPr>
              <a:t>Johns Hopkins University School of Medicine</a:t>
            </a:r>
            <a:br>
              <a:rPr lang="en-US" sz="2800" dirty="0" smtClean="0">
                <a:solidFill>
                  <a:prstClr val="white"/>
                </a:solidFill>
              </a:rPr>
            </a:br>
            <a:r>
              <a:rPr lang="en-US" sz="2800" dirty="0">
                <a:solidFill>
                  <a:prstClr val="white"/>
                </a:solidFill>
              </a:rPr>
              <a:t/>
            </a:r>
            <a:br>
              <a:rPr lang="en-US" sz="2800" dirty="0">
                <a:solidFill>
                  <a:prstClr val="white"/>
                </a:solidFill>
              </a:rPr>
            </a:br>
            <a:r>
              <a:rPr lang="en-US" sz="2800" dirty="0" smtClean="0">
                <a:solidFill>
                  <a:prstClr val="white"/>
                </a:solidFill>
              </a:rPr>
              <a:t/>
            </a:r>
            <a:br>
              <a:rPr lang="en-US" sz="2800" dirty="0" smtClean="0">
                <a:solidFill>
                  <a:prstClr val="white"/>
                </a:solidFill>
              </a:rPr>
            </a:br>
            <a:r>
              <a:rPr lang="en-US" sz="2800" dirty="0">
                <a:solidFill>
                  <a:prstClr val="white"/>
                </a:solidFill>
              </a:rPr>
              <a:t/>
            </a:r>
            <a:br>
              <a:rPr lang="en-US" sz="2800" dirty="0">
                <a:solidFill>
                  <a:prstClr val="white"/>
                </a:solidFill>
              </a:rPr>
            </a:br>
            <a:r>
              <a:rPr lang="en-US" sz="2800" dirty="0" smtClean="0">
                <a:solidFill>
                  <a:prstClr val="white"/>
                </a:solidFill>
              </a:rPr>
              <a:t/>
            </a:r>
            <a:br>
              <a:rPr lang="en-US" sz="2800" dirty="0" smtClean="0">
                <a:solidFill>
                  <a:prstClr val="white"/>
                </a:solidFill>
              </a:rPr>
            </a:br>
            <a:endParaRPr lang="en-US" sz="2800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62000" y="762000"/>
            <a:ext cx="7583487" cy="10443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dirty="0">
              <a:solidFill>
                <a:prstClr val="white"/>
              </a:solidFill>
              <a:latin typeface="Trebuchet MS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806388"/>
            <a:ext cx="2781884" cy="448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322969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62000" y="2743200"/>
            <a:ext cx="7583487" cy="1044388"/>
          </a:xfrm>
        </p:spPr>
        <p:txBody>
          <a:bodyPr/>
          <a:lstStyle/>
          <a:p>
            <a:r>
              <a:rPr lang="en-US" sz="3200" dirty="0" smtClean="0">
                <a:solidFill>
                  <a:prstClr val="white"/>
                </a:solidFill>
              </a:rPr>
              <a:t>Olga </a:t>
            </a:r>
            <a:r>
              <a:rPr lang="en-US" sz="3200" dirty="0" err="1" smtClean="0">
                <a:solidFill>
                  <a:prstClr val="white"/>
                </a:solidFill>
              </a:rPr>
              <a:t>Rass</a:t>
            </a:r>
            <a:r>
              <a:rPr lang="en-US" sz="3200" dirty="0" smtClean="0">
                <a:solidFill>
                  <a:prstClr val="white"/>
                </a:solidFill>
              </a:rPr>
              <a:t>, PhD</a:t>
            </a:r>
            <a:r>
              <a:rPr lang="en-US" sz="3600" dirty="0" smtClean="0">
                <a:solidFill>
                  <a:prstClr val="white"/>
                </a:solidFill>
              </a:rPr>
              <a:t/>
            </a:r>
            <a:br>
              <a:rPr lang="en-US" sz="3600" dirty="0" smtClean="0">
                <a:solidFill>
                  <a:prstClr val="white"/>
                </a:solidFill>
              </a:rPr>
            </a:br>
            <a:r>
              <a:rPr lang="en-US" sz="2000" dirty="0" smtClean="0">
                <a:solidFill>
                  <a:prstClr val="white"/>
                </a:solidFill>
              </a:rPr>
              <a:t>Johns Hopkins University School of Medicine</a:t>
            </a:r>
            <a:endParaRPr lang="en-US" sz="2000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62000" y="762000"/>
            <a:ext cx="7583487" cy="10443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dirty="0">
              <a:solidFill>
                <a:prstClr val="white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2832564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5867400"/>
            <a:ext cx="10207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09600" y="4648200"/>
            <a:ext cx="762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800" b="1" dirty="0">
                <a:solidFill>
                  <a:srgbClr val="C990CB">
                    <a:lumMod val="50000"/>
                  </a:srgbClr>
                </a:solidFill>
                <a:latin typeface="Calibri"/>
                <a:ea typeface="ＭＳ Ｐゴシック" pitchFamily="50" charset="-128"/>
              </a:rPr>
              <a:t>NIDA Women &amp; Sex/Gender Differences Research </a:t>
            </a:r>
            <a:br>
              <a:rPr lang="en-US" sz="2800" b="1" dirty="0">
                <a:solidFill>
                  <a:srgbClr val="C990CB">
                    <a:lumMod val="50000"/>
                  </a:srgbClr>
                </a:solidFill>
                <a:latin typeface="Calibri"/>
                <a:ea typeface="ＭＳ Ｐゴシック" pitchFamily="50" charset="-128"/>
              </a:rPr>
            </a:br>
            <a:r>
              <a:rPr lang="en-US" sz="2800" b="1" dirty="0">
                <a:solidFill>
                  <a:srgbClr val="C990CB">
                    <a:lumMod val="50000"/>
                  </a:srgbClr>
                </a:solidFill>
                <a:latin typeface="Calibri"/>
                <a:ea typeface="ＭＳ Ｐゴシック" pitchFamily="50" charset="-128"/>
              </a:rPr>
              <a:t> Junior Investigator Travel Awardee</a:t>
            </a: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886200" y="838200"/>
            <a:ext cx="518160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en-US" sz="5400" b="1" dirty="0" err="1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Chizara</a:t>
            </a:r>
            <a:r>
              <a:rPr lang="en-US" sz="5400" b="1" dirty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 </a:t>
            </a:r>
            <a:r>
              <a:rPr lang="en-US" sz="5400" b="1" dirty="0" err="1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Ahuama</a:t>
            </a:r>
            <a:r>
              <a:rPr lang="en-US" sz="5400" b="1" dirty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-Jones</a:t>
            </a:r>
          </a:p>
          <a:p>
            <a:pPr algn="ctr" defTabSz="914400"/>
            <a:r>
              <a:rPr lang="en-US" sz="4400" b="1" dirty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  </a:t>
            </a:r>
            <a:r>
              <a:rPr lang="en-US" sz="2800" b="1" dirty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University of Cincinnati</a:t>
            </a:r>
          </a:p>
          <a:p>
            <a:pPr algn="ctr" defTabSz="914400"/>
            <a:r>
              <a:rPr lang="en-US" sz="2800" b="1" dirty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Department of Clinical Psychology </a:t>
            </a:r>
          </a:p>
        </p:txBody>
      </p:sp>
      <p:pic>
        <p:nvPicPr>
          <p:cNvPr id="1026" name="Picture 2" descr="NIDA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6025507"/>
            <a:ext cx="2995863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drottj\AppData\Local\Microsoft\Windows\Temporary Internet Files\Content.Outlook\7S9E7O5A\Ahuama-Jonas2_Chizar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90600" y="1066800"/>
            <a:ext cx="2667000" cy="3556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28341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5867400"/>
            <a:ext cx="10207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09600" y="4648200"/>
            <a:ext cx="762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800" b="1" dirty="0">
                <a:solidFill>
                  <a:srgbClr val="C990CB">
                    <a:lumMod val="50000"/>
                  </a:srgbClr>
                </a:solidFill>
                <a:latin typeface="Calibri"/>
                <a:ea typeface="ＭＳ Ｐゴシック" pitchFamily="50" charset="-128"/>
              </a:rPr>
              <a:t>NIDA Women &amp; Sex/Gender Differences Research </a:t>
            </a:r>
            <a:br>
              <a:rPr lang="en-US" sz="2800" b="1" dirty="0">
                <a:solidFill>
                  <a:srgbClr val="C990CB">
                    <a:lumMod val="50000"/>
                  </a:srgbClr>
                </a:solidFill>
                <a:latin typeface="Calibri"/>
                <a:ea typeface="ＭＳ Ｐゴシック" pitchFamily="50" charset="-128"/>
              </a:rPr>
            </a:br>
            <a:r>
              <a:rPr lang="en-US" sz="2800" b="1" dirty="0">
                <a:solidFill>
                  <a:srgbClr val="C990CB">
                    <a:lumMod val="50000"/>
                  </a:srgbClr>
                </a:solidFill>
                <a:latin typeface="Calibri"/>
                <a:ea typeface="ＭＳ Ｐゴシック" pitchFamily="50" charset="-128"/>
              </a:rPr>
              <a:t> Junior Investigator Travel Awardee</a:t>
            </a: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19600" y="838200"/>
            <a:ext cx="4495800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en-US" sz="5400" b="1" dirty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Christopher Arger </a:t>
            </a:r>
          </a:p>
          <a:p>
            <a:pPr algn="ctr" defTabSz="914400"/>
            <a:r>
              <a:rPr lang="en-US" sz="2800" b="1" dirty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University of Vermont</a:t>
            </a:r>
          </a:p>
          <a:p>
            <a:pPr algn="ctr" defTabSz="914400"/>
            <a:r>
              <a:rPr lang="en-US" sz="2800" b="1" dirty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Department of Psychiatry </a:t>
            </a:r>
          </a:p>
        </p:txBody>
      </p:sp>
      <p:pic>
        <p:nvPicPr>
          <p:cNvPr id="1026" name="Picture 2" descr="NIDA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6025507"/>
            <a:ext cx="2995863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F2477DFB-E4D9-41F2-A63B-26479A38EAA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14400" y="990600"/>
            <a:ext cx="2765637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28341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5867400"/>
            <a:ext cx="10207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09600" y="4648200"/>
            <a:ext cx="762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800" b="1" dirty="0">
                <a:solidFill>
                  <a:srgbClr val="C990CB">
                    <a:lumMod val="50000"/>
                  </a:srgbClr>
                </a:solidFill>
                <a:latin typeface="Calibri"/>
                <a:ea typeface="ＭＳ Ｐゴシック" pitchFamily="50" charset="-128"/>
              </a:rPr>
              <a:t>NIDA Women &amp; Sex/Gender Differences Research </a:t>
            </a:r>
            <a:br>
              <a:rPr lang="en-US" sz="2800" b="1" dirty="0">
                <a:solidFill>
                  <a:srgbClr val="C990CB">
                    <a:lumMod val="50000"/>
                  </a:srgbClr>
                </a:solidFill>
                <a:latin typeface="Calibri"/>
                <a:ea typeface="ＭＳ Ｐゴシック" pitchFamily="50" charset="-128"/>
              </a:rPr>
            </a:br>
            <a:r>
              <a:rPr lang="en-US" sz="2800" b="1" dirty="0">
                <a:solidFill>
                  <a:srgbClr val="C990CB">
                    <a:lumMod val="50000"/>
                  </a:srgbClr>
                </a:solidFill>
                <a:latin typeface="Calibri"/>
                <a:ea typeface="ＭＳ Ｐゴシック" pitchFamily="50" charset="-128"/>
              </a:rPr>
              <a:t> Junior Investigator Travel Awardee</a:t>
            </a: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267200" y="838200"/>
            <a:ext cx="48768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en-US" sz="5400" b="1" dirty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Katherine Belendiuk </a:t>
            </a:r>
          </a:p>
          <a:p>
            <a:pPr algn="ctr" defTabSz="914400"/>
            <a:r>
              <a:rPr lang="en-US" sz="2800" b="1" dirty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University of California Berkeley</a:t>
            </a:r>
          </a:p>
          <a:p>
            <a:pPr algn="ctr" defTabSz="914400"/>
            <a:r>
              <a:rPr lang="en-US" sz="2800" b="1" dirty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Institute of Human Development</a:t>
            </a:r>
            <a:r>
              <a:rPr lang="en-US" sz="2400" b="1" dirty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 </a:t>
            </a:r>
          </a:p>
        </p:txBody>
      </p:sp>
      <p:pic>
        <p:nvPicPr>
          <p:cNvPr id="1026" name="Picture 2" descr="NIDA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6025507"/>
            <a:ext cx="2995863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924741FD-80C8-4218-8186-A473F1CBEC7F" descr="22E8E570-6F28-4BB8-B7B9-AE1266BDAEED@hsd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52600" y="838200"/>
            <a:ext cx="2438400" cy="3769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28341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5867400"/>
            <a:ext cx="10207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09600" y="4648200"/>
            <a:ext cx="762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800" b="1" dirty="0">
                <a:solidFill>
                  <a:srgbClr val="C990CB">
                    <a:lumMod val="50000"/>
                  </a:srgbClr>
                </a:solidFill>
                <a:latin typeface="Calibri"/>
                <a:ea typeface="ＭＳ Ｐゴシック" pitchFamily="50" charset="-128"/>
              </a:rPr>
              <a:t>NIDA Women &amp; Sex/Gender Differences Research </a:t>
            </a:r>
            <a:br>
              <a:rPr lang="en-US" sz="2800" b="1" dirty="0">
                <a:solidFill>
                  <a:srgbClr val="C990CB">
                    <a:lumMod val="50000"/>
                  </a:srgbClr>
                </a:solidFill>
                <a:latin typeface="Calibri"/>
                <a:ea typeface="ＭＳ Ｐゴシック" pitchFamily="50" charset="-128"/>
              </a:rPr>
            </a:br>
            <a:r>
              <a:rPr lang="en-US" sz="2800" b="1" dirty="0">
                <a:solidFill>
                  <a:srgbClr val="C990CB">
                    <a:lumMod val="50000"/>
                  </a:srgbClr>
                </a:solidFill>
                <a:latin typeface="Calibri"/>
                <a:ea typeface="ＭＳ Ｐゴシック" pitchFamily="50" charset="-128"/>
              </a:rPr>
              <a:t> Junior Investigator Travel Awardee</a:t>
            </a: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19600" y="838200"/>
            <a:ext cx="44958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en-US" sz="5400" b="1" dirty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Stevie </a:t>
            </a:r>
          </a:p>
          <a:p>
            <a:pPr algn="ctr" defTabSz="914400"/>
            <a:r>
              <a:rPr lang="en-US" sz="5400" b="1" dirty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Britch</a:t>
            </a:r>
            <a:endParaRPr lang="en-US" sz="4400" b="1" dirty="0">
              <a:ln w="18000">
                <a:solidFill>
                  <a:srgbClr val="743776">
                    <a:satMod val="140000"/>
                  </a:srgbClr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libri"/>
              <a:ea typeface="ＭＳ Ｐゴシック" pitchFamily="50" charset="-128"/>
            </a:endParaRPr>
          </a:p>
          <a:p>
            <a:pPr algn="ctr" defTabSz="914400"/>
            <a:r>
              <a:rPr lang="en-US" sz="4400" b="1" dirty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 </a:t>
            </a:r>
            <a:r>
              <a:rPr lang="en-US" sz="2800" b="1" dirty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Washington State University </a:t>
            </a:r>
          </a:p>
          <a:p>
            <a:pPr algn="ctr" defTabSz="914400"/>
            <a:r>
              <a:rPr lang="en-US" sz="2800" b="1" dirty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Department of Psychology</a:t>
            </a:r>
          </a:p>
        </p:txBody>
      </p:sp>
      <p:pic>
        <p:nvPicPr>
          <p:cNvPr id="1026" name="Picture 2" descr="NIDA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6025507"/>
            <a:ext cx="2995863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68D4A1DD-3F92-4E83-9711-EF6CD5DBAEFE" descr="image00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95400" y="895329"/>
            <a:ext cx="2971800" cy="3752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28341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5867400"/>
            <a:ext cx="10207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09600" y="4648200"/>
            <a:ext cx="762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800" b="1" dirty="0">
                <a:solidFill>
                  <a:srgbClr val="C990CB">
                    <a:lumMod val="50000"/>
                  </a:srgbClr>
                </a:solidFill>
                <a:latin typeface="Calibri"/>
                <a:ea typeface="ＭＳ Ｐゴシック" pitchFamily="50" charset="-128"/>
              </a:rPr>
              <a:t>NIDA Women &amp; Sex/Gender Differences Research </a:t>
            </a:r>
            <a:br>
              <a:rPr lang="en-US" sz="2800" b="1" dirty="0">
                <a:solidFill>
                  <a:srgbClr val="C990CB">
                    <a:lumMod val="50000"/>
                  </a:srgbClr>
                </a:solidFill>
                <a:latin typeface="Calibri"/>
                <a:ea typeface="ＭＳ Ｐゴシック" pitchFamily="50" charset="-128"/>
              </a:rPr>
            </a:br>
            <a:r>
              <a:rPr lang="en-US" sz="2800" b="1" dirty="0">
                <a:solidFill>
                  <a:srgbClr val="C990CB">
                    <a:lumMod val="50000"/>
                  </a:srgbClr>
                </a:solidFill>
                <a:latin typeface="Calibri"/>
                <a:ea typeface="ＭＳ Ｐゴシック" pitchFamily="50" charset="-128"/>
              </a:rPr>
              <a:t> Junior Investigator Travel Awardee</a:t>
            </a: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62400" y="803976"/>
            <a:ext cx="4953000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en-US" sz="5400" b="1" dirty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Ayca Coskunpinar </a:t>
            </a:r>
            <a:r>
              <a:rPr lang="en-US" sz="5400" b="1" dirty="0" err="1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Byerley</a:t>
            </a:r>
            <a:r>
              <a:rPr lang="en-US" sz="5400" b="1" dirty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  </a:t>
            </a:r>
          </a:p>
          <a:p>
            <a:pPr algn="ctr" defTabSz="914400"/>
            <a:r>
              <a:rPr lang="en-US" sz="2800" b="1" dirty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Rush University Medical Center</a:t>
            </a:r>
          </a:p>
          <a:p>
            <a:pPr algn="ctr" defTabSz="914400"/>
            <a:r>
              <a:rPr lang="en-US" sz="2800" b="1" dirty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Neuropsychology</a:t>
            </a:r>
          </a:p>
          <a:p>
            <a:pPr algn="ctr" defTabSz="914400"/>
            <a:r>
              <a:rPr lang="en-US" sz="2800" b="1" dirty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 </a:t>
            </a:r>
          </a:p>
        </p:txBody>
      </p:sp>
      <p:pic>
        <p:nvPicPr>
          <p:cNvPr id="1026" name="Picture 2" descr="NIDA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6025507"/>
            <a:ext cx="2995863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drottj\AppData\Local\Microsoft\Windows\Temporary Internet Files\Content.Outlook\7S9E7O5A\Ayca Coskunpinar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09800" y="1143000"/>
            <a:ext cx="1680029" cy="34420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28341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5867400"/>
            <a:ext cx="10207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09600" y="4648200"/>
            <a:ext cx="762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800" b="1" dirty="0">
                <a:solidFill>
                  <a:srgbClr val="C990CB">
                    <a:lumMod val="50000"/>
                  </a:srgbClr>
                </a:solidFill>
                <a:latin typeface="Calibri"/>
                <a:ea typeface="ＭＳ Ｐゴシック" pitchFamily="50" charset="-128"/>
              </a:rPr>
              <a:t>NIDA Women &amp; Sex/Gender Differences Research </a:t>
            </a:r>
            <a:br>
              <a:rPr lang="en-US" sz="2800" b="1" dirty="0">
                <a:solidFill>
                  <a:srgbClr val="C990CB">
                    <a:lumMod val="50000"/>
                  </a:srgbClr>
                </a:solidFill>
                <a:latin typeface="Calibri"/>
                <a:ea typeface="ＭＳ Ｐゴシック" pitchFamily="50" charset="-128"/>
              </a:rPr>
            </a:br>
            <a:r>
              <a:rPr lang="en-US" sz="2800" b="1" dirty="0">
                <a:solidFill>
                  <a:srgbClr val="C990CB">
                    <a:lumMod val="50000"/>
                  </a:srgbClr>
                </a:solidFill>
                <a:latin typeface="Calibri"/>
                <a:ea typeface="ＭＳ Ｐゴシック" pitchFamily="50" charset="-128"/>
              </a:rPr>
              <a:t> Junior Investigator Travel Awardee</a:t>
            </a: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95800" y="838200"/>
            <a:ext cx="44196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en-US" sz="5400" b="1" dirty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Elizabeth Evans</a:t>
            </a:r>
            <a:r>
              <a:rPr lang="en-US" sz="2400" b="1" dirty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  </a:t>
            </a:r>
          </a:p>
          <a:p>
            <a:pPr algn="ctr" defTabSz="914400"/>
            <a:r>
              <a:rPr lang="en-US" sz="2800" b="1" dirty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University of California </a:t>
            </a:r>
          </a:p>
          <a:p>
            <a:pPr algn="ctr" defTabSz="914400"/>
            <a:r>
              <a:rPr lang="en-US" sz="2800" b="1" dirty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Los Angeles</a:t>
            </a:r>
          </a:p>
          <a:p>
            <a:pPr algn="ctr" defTabSz="914400"/>
            <a:r>
              <a:rPr lang="en-US" sz="2800" b="1" dirty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Integrated Substance Abuse Programs </a:t>
            </a:r>
          </a:p>
        </p:txBody>
      </p:sp>
      <p:pic>
        <p:nvPicPr>
          <p:cNvPr id="1026" name="Picture 2" descr="NIDA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6025507"/>
            <a:ext cx="2995863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drottj\AppData\Local\Microsoft\Windows\Temporary Internet Files\Content.Outlook\7S9E7O5A\ElizabethEvan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14400" y="914400"/>
            <a:ext cx="3657600" cy="3657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28341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5867400"/>
            <a:ext cx="10207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09600" y="4648200"/>
            <a:ext cx="762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800" b="1" dirty="0">
                <a:solidFill>
                  <a:srgbClr val="C990CB">
                    <a:lumMod val="50000"/>
                  </a:srgbClr>
                </a:solidFill>
                <a:latin typeface="Calibri"/>
                <a:ea typeface="ＭＳ Ｐゴシック" pitchFamily="50" charset="-128"/>
              </a:rPr>
              <a:t>NIDA Women &amp; Sex/Gender Differences Research </a:t>
            </a:r>
            <a:br>
              <a:rPr lang="en-US" sz="2800" b="1" dirty="0">
                <a:solidFill>
                  <a:srgbClr val="C990CB">
                    <a:lumMod val="50000"/>
                  </a:srgbClr>
                </a:solidFill>
                <a:latin typeface="Calibri"/>
                <a:ea typeface="ＭＳ Ｐゴシック" pitchFamily="50" charset="-128"/>
              </a:rPr>
            </a:br>
            <a:r>
              <a:rPr lang="en-US" sz="2800" b="1" dirty="0">
                <a:solidFill>
                  <a:srgbClr val="C990CB">
                    <a:lumMod val="50000"/>
                  </a:srgbClr>
                </a:solidFill>
                <a:latin typeface="Calibri"/>
                <a:ea typeface="ＭＳ Ｐゴシック" pitchFamily="50" charset="-128"/>
              </a:rPr>
              <a:t> Junior Investigator Travel Awardee</a:t>
            </a: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19600" y="838200"/>
            <a:ext cx="4724400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en-US" sz="5400" b="1" dirty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Dawn </a:t>
            </a:r>
          </a:p>
          <a:p>
            <a:pPr algn="ctr" defTabSz="914400"/>
            <a:r>
              <a:rPr lang="en-US" sz="5400" b="1" dirty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Foster</a:t>
            </a:r>
            <a:endParaRPr lang="en-US" sz="4400" b="1" dirty="0">
              <a:ln w="18000">
                <a:solidFill>
                  <a:srgbClr val="743776">
                    <a:satMod val="140000"/>
                  </a:srgbClr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libri"/>
              <a:ea typeface="ＭＳ Ｐゴシック" pitchFamily="50" charset="-128"/>
            </a:endParaRPr>
          </a:p>
          <a:p>
            <a:pPr algn="ctr" defTabSz="914400"/>
            <a:r>
              <a:rPr lang="en-US" sz="2800" b="1" dirty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Yale School of Medicine</a:t>
            </a:r>
          </a:p>
          <a:p>
            <a:pPr algn="ctr" defTabSz="914400"/>
            <a:r>
              <a:rPr lang="en-US" sz="2800" b="1" dirty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Department of Psychiatry</a:t>
            </a:r>
          </a:p>
        </p:txBody>
      </p:sp>
      <p:pic>
        <p:nvPicPr>
          <p:cNvPr id="1026" name="Picture 2" descr="NIDA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6025507"/>
            <a:ext cx="2995863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drottj\AppData\Local\Microsoft\Windows\Temporary Internet Files\Content.Outlook\7S9E7O5A\Photo_DawnFoster_02031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05000" y="685800"/>
            <a:ext cx="2391156" cy="38567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28341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5867400"/>
            <a:ext cx="10207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09600" y="4648200"/>
            <a:ext cx="762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800" b="1" dirty="0">
                <a:solidFill>
                  <a:srgbClr val="C990CB">
                    <a:lumMod val="50000"/>
                  </a:srgbClr>
                </a:solidFill>
                <a:latin typeface="Calibri"/>
                <a:ea typeface="ＭＳ Ｐゴシック" pitchFamily="50" charset="-128"/>
              </a:rPr>
              <a:t>NIDA Women &amp; Sex/Gender Differences Research </a:t>
            </a:r>
            <a:br>
              <a:rPr lang="en-US" sz="2800" b="1" dirty="0">
                <a:solidFill>
                  <a:srgbClr val="C990CB">
                    <a:lumMod val="50000"/>
                  </a:srgbClr>
                </a:solidFill>
                <a:latin typeface="Calibri"/>
                <a:ea typeface="ＭＳ Ｐゴシック" pitchFamily="50" charset="-128"/>
              </a:rPr>
            </a:br>
            <a:r>
              <a:rPr lang="en-US" sz="2800" b="1" dirty="0">
                <a:solidFill>
                  <a:srgbClr val="C990CB">
                    <a:lumMod val="50000"/>
                  </a:srgbClr>
                </a:solidFill>
                <a:latin typeface="Calibri"/>
                <a:ea typeface="ＭＳ Ｐゴシック" pitchFamily="50" charset="-128"/>
              </a:rPr>
              <a:t> Junior Investigator Travel Awardee</a:t>
            </a: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19600" y="838200"/>
            <a:ext cx="4495800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en-US" sz="5400" b="1" dirty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Helen </a:t>
            </a:r>
          </a:p>
          <a:p>
            <a:pPr algn="ctr" defTabSz="914400"/>
            <a:r>
              <a:rPr lang="en-US" sz="5400" b="1" dirty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French  </a:t>
            </a:r>
            <a:endParaRPr lang="en-US" sz="4400" b="1" dirty="0">
              <a:ln w="18000">
                <a:solidFill>
                  <a:srgbClr val="743776">
                    <a:satMod val="140000"/>
                  </a:srgbClr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libri"/>
              <a:ea typeface="ＭＳ Ｐゴシック" pitchFamily="50" charset="-128"/>
            </a:endParaRPr>
          </a:p>
          <a:p>
            <a:pPr algn="ctr" defTabSz="914400"/>
            <a:r>
              <a:rPr lang="en-US" sz="2800" b="1" dirty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Hunter College</a:t>
            </a:r>
          </a:p>
          <a:p>
            <a:pPr algn="ctr" defTabSz="914400"/>
            <a:r>
              <a:rPr lang="en-US" sz="2800" b="1" dirty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Department of Psychology</a:t>
            </a:r>
          </a:p>
        </p:txBody>
      </p:sp>
      <p:pic>
        <p:nvPicPr>
          <p:cNvPr id="1026" name="Picture 2" descr="NIDA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6025507"/>
            <a:ext cx="2995863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drottj\AppData\Local\Microsoft\Windows\Temporary Internet Files\Content.Outlook\7S9E7O5A\HFrench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52600" y="838200"/>
            <a:ext cx="2489200" cy="3733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28341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ctrTitle"/>
          </p:nvPr>
        </p:nvSpPr>
        <p:spPr>
          <a:xfrm>
            <a:off x="685800" y="368300"/>
            <a:ext cx="7772400" cy="1470025"/>
          </a:xfrm>
        </p:spPr>
        <p:txBody>
          <a:bodyPr/>
          <a:lstStyle/>
          <a:p>
            <a:pPr eaLnBrk="1" hangingPunct="1"/>
            <a:r>
              <a:rPr lang="en-US" b="1">
                <a:solidFill>
                  <a:srgbClr val="3366FF"/>
                </a:solidFill>
                <a:latin typeface="Helvetica" charset="0"/>
                <a:ea typeface="MS PGothic" charset="0"/>
                <a:cs typeface="Helvetica" charset="0"/>
              </a:rPr>
              <a:t>Brian J. Fairman, PhD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8525" y="1812925"/>
            <a:ext cx="6988175" cy="1752600"/>
          </a:xfrm>
        </p:spPr>
        <p:txBody>
          <a:bodyPr rtlCol="0">
            <a:normAutofit fontScale="92500"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4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ea typeface="+mn-ea"/>
                <a:cs typeface="Helvetica"/>
              </a:rPr>
              <a:t>Johns Hopkins Bloomberg School of Public Health</a:t>
            </a:r>
          </a:p>
        </p:txBody>
      </p:sp>
      <p:sp>
        <p:nvSpPr>
          <p:cNvPr id="21507" name="Subtitle 2"/>
          <p:cNvSpPr txBox="1">
            <a:spLocks/>
          </p:cNvSpPr>
          <p:nvPr/>
        </p:nvSpPr>
        <p:spPr bwMode="auto">
          <a:xfrm>
            <a:off x="1343025" y="3629025"/>
            <a:ext cx="6400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3200">
                <a:solidFill>
                  <a:srgbClr val="898989"/>
                </a:solidFill>
                <a:ea typeface="ＭＳ Ｐゴシック" charset="0"/>
                <a:cs typeface="ＭＳ Ｐゴシック" charset="0"/>
              </a:rPr>
              <a:t>Your Photo</a:t>
            </a:r>
          </a:p>
        </p:txBody>
      </p:sp>
      <p:pic>
        <p:nvPicPr>
          <p:cNvPr id="21508" name="Picture 1" descr="bjfairman_cpdd_201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238" y="3330575"/>
            <a:ext cx="2720975" cy="343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5867400"/>
            <a:ext cx="10207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09600" y="4648200"/>
            <a:ext cx="762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800" b="1" dirty="0">
                <a:solidFill>
                  <a:srgbClr val="C990CB">
                    <a:lumMod val="50000"/>
                  </a:srgbClr>
                </a:solidFill>
                <a:latin typeface="Calibri"/>
                <a:ea typeface="ＭＳ Ｐゴシック" pitchFamily="50" charset="-128"/>
              </a:rPr>
              <a:t>NIDA Women &amp; Sex/Gender Differences Research </a:t>
            </a:r>
            <a:br>
              <a:rPr lang="en-US" sz="2800" b="1" dirty="0">
                <a:solidFill>
                  <a:srgbClr val="C990CB">
                    <a:lumMod val="50000"/>
                  </a:srgbClr>
                </a:solidFill>
                <a:latin typeface="Calibri"/>
                <a:ea typeface="ＭＳ Ｐゴシック" pitchFamily="50" charset="-128"/>
              </a:rPr>
            </a:br>
            <a:r>
              <a:rPr lang="en-US" sz="2800" b="1" dirty="0">
                <a:solidFill>
                  <a:srgbClr val="C990CB">
                    <a:lumMod val="50000"/>
                  </a:srgbClr>
                </a:solidFill>
                <a:latin typeface="Calibri"/>
                <a:ea typeface="ＭＳ Ｐゴシック" pitchFamily="50" charset="-128"/>
              </a:rPr>
              <a:t> Junior Investigator Travel Awardee</a:t>
            </a: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19600" y="838200"/>
            <a:ext cx="44958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en-US" sz="5400" b="1" dirty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Jillian </a:t>
            </a:r>
          </a:p>
          <a:p>
            <a:pPr algn="ctr" defTabSz="914400"/>
            <a:r>
              <a:rPr lang="en-US" sz="5400" b="1" dirty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Hardee</a:t>
            </a:r>
            <a:r>
              <a:rPr lang="en-US" sz="4400" b="1" dirty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 </a:t>
            </a:r>
          </a:p>
          <a:p>
            <a:pPr algn="ctr" defTabSz="914400"/>
            <a:r>
              <a:rPr lang="en-US" sz="2800" b="1" dirty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University of Michigan</a:t>
            </a:r>
          </a:p>
          <a:p>
            <a:pPr algn="ctr" defTabSz="914400"/>
            <a:r>
              <a:rPr lang="en-US" sz="2800" b="1" dirty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Addiction Research Centers &amp; Department of Psychiatry </a:t>
            </a:r>
          </a:p>
        </p:txBody>
      </p:sp>
      <p:pic>
        <p:nvPicPr>
          <p:cNvPr id="1026" name="Picture 2" descr="NIDA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6025507"/>
            <a:ext cx="2995863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drottj\AppData\Local\Microsoft\Windows\Temporary Internet Files\Content.Outlook\7S9E7O5A\Hardee_CPDD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00200" y="762000"/>
            <a:ext cx="2667000" cy="38504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28341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5867400"/>
            <a:ext cx="10207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09600" y="4648200"/>
            <a:ext cx="762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800" b="1" dirty="0">
                <a:solidFill>
                  <a:srgbClr val="C990CB">
                    <a:lumMod val="50000"/>
                  </a:srgbClr>
                </a:solidFill>
                <a:latin typeface="Calibri"/>
                <a:ea typeface="ＭＳ Ｐゴシック" pitchFamily="50" charset="-128"/>
              </a:rPr>
              <a:t>NIDA Women &amp; Sex/Gender Differences Research </a:t>
            </a:r>
            <a:br>
              <a:rPr lang="en-US" sz="2800" b="1" dirty="0">
                <a:solidFill>
                  <a:srgbClr val="C990CB">
                    <a:lumMod val="50000"/>
                  </a:srgbClr>
                </a:solidFill>
                <a:latin typeface="Calibri"/>
                <a:ea typeface="ＭＳ Ｐゴシック" pitchFamily="50" charset="-128"/>
              </a:rPr>
            </a:br>
            <a:r>
              <a:rPr lang="en-US" sz="2800" b="1" dirty="0">
                <a:solidFill>
                  <a:srgbClr val="C990CB">
                    <a:lumMod val="50000"/>
                  </a:srgbClr>
                </a:solidFill>
                <a:latin typeface="Calibri"/>
                <a:ea typeface="ＭＳ Ｐゴシック" pitchFamily="50" charset="-128"/>
              </a:rPr>
              <a:t> Junior Investigator Travel Awardee</a:t>
            </a: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72000" y="838200"/>
            <a:ext cx="44196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en-US" sz="5400" b="1" dirty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Emily </a:t>
            </a:r>
          </a:p>
          <a:p>
            <a:pPr algn="ctr" defTabSz="914400"/>
            <a:r>
              <a:rPr lang="en-US" sz="5400" b="1" dirty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Hartwell</a:t>
            </a:r>
            <a:r>
              <a:rPr lang="en-US" sz="4400" b="1" dirty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  </a:t>
            </a:r>
          </a:p>
          <a:p>
            <a:pPr algn="ctr" defTabSz="914400"/>
            <a:r>
              <a:rPr lang="en-US" sz="2800" b="1" dirty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University of California </a:t>
            </a:r>
          </a:p>
          <a:p>
            <a:pPr algn="ctr" defTabSz="914400"/>
            <a:r>
              <a:rPr lang="en-US" sz="2800" b="1" dirty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Los Angeles</a:t>
            </a:r>
          </a:p>
          <a:p>
            <a:pPr algn="ctr" defTabSz="914400"/>
            <a:r>
              <a:rPr lang="en-US" sz="2800" b="1" dirty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Department of Psychology </a:t>
            </a:r>
          </a:p>
        </p:txBody>
      </p:sp>
      <p:pic>
        <p:nvPicPr>
          <p:cNvPr id="1026" name="Picture 2" descr="NIDA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6025507"/>
            <a:ext cx="2995863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drottj\AppData\Local\Microsoft\Windows\Temporary Internet Files\Content.Outlook\7S9E7O5A\lab pic 201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47800" y="838200"/>
            <a:ext cx="2971800" cy="37920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28341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5867400"/>
            <a:ext cx="10207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09600" y="4648200"/>
            <a:ext cx="762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800" b="1" dirty="0">
                <a:solidFill>
                  <a:srgbClr val="C990CB">
                    <a:lumMod val="50000"/>
                  </a:srgbClr>
                </a:solidFill>
                <a:latin typeface="Calibri"/>
                <a:ea typeface="ＭＳ Ｐゴシック" pitchFamily="50" charset="-128"/>
              </a:rPr>
              <a:t>NIDA Women &amp; Sex/Gender Differences Research </a:t>
            </a:r>
            <a:br>
              <a:rPr lang="en-US" sz="2800" b="1" dirty="0">
                <a:solidFill>
                  <a:srgbClr val="C990CB">
                    <a:lumMod val="50000"/>
                  </a:srgbClr>
                </a:solidFill>
                <a:latin typeface="Calibri"/>
                <a:ea typeface="ＭＳ Ｐゴシック" pitchFamily="50" charset="-128"/>
              </a:rPr>
            </a:br>
            <a:r>
              <a:rPr lang="en-US" sz="2800" b="1" dirty="0">
                <a:solidFill>
                  <a:srgbClr val="C990CB">
                    <a:lumMod val="50000"/>
                  </a:srgbClr>
                </a:solidFill>
                <a:latin typeface="Calibri"/>
                <a:ea typeface="ＭＳ Ｐゴシック" pitchFamily="50" charset="-128"/>
              </a:rPr>
              <a:t> Junior Investigator Travel Awardee</a:t>
            </a: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19600" y="838200"/>
            <a:ext cx="4495800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en-US" sz="5400" b="1" dirty="0" err="1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Shivani</a:t>
            </a:r>
            <a:r>
              <a:rPr lang="en-US" sz="5400" b="1" dirty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 </a:t>
            </a:r>
          </a:p>
          <a:p>
            <a:pPr algn="ctr" defTabSz="914400"/>
            <a:r>
              <a:rPr lang="en-US" sz="5400" b="1" dirty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Khan  </a:t>
            </a:r>
          </a:p>
          <a:p>
            <a:pPr algn="ctr" defTabSz="914400"/>
            <a:r>
              <a:rPr lang="en-US" sz="2800" b="1" dirty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University of Florida</a:t>
            </a:r>
          </a:p>
          <a:p>
            <a:pPr algn="ctr" defTabSz="914400"/>
            <a:r>
              <a:rPr lang="en-US" sz="2800" b="1" dirty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Department of Epidemiology </a:t>
            </a:r>
          </a:p>
        </p:txBody>
      </p:sp>
      <p:pic>
        <p:nvPicPr>
          <p:cNvPr id="1026" name="Picture 2" descr="NIDA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7391400"/>
            <a:ext cx="2995863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drottj\AppData\Local\Microsoft\Windows\Temporary Internet Files\Content.Outlook\7S9E7O5A\Khan_Shivani pic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90600" y="838200"/>
            <a:ext cx="3352800" cy="36743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28341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5867400"/>
            <a:ext cx="10207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85800" y="4572000"/>
            <a:ext cx="762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800" b="1" dirty="0">
                <a:solidFill>
                  <a:srgbClr val="C990CB">
                    <a:lumMod val="50000"/>
                  </a:srgbClr>
                </a:solidFill>
                <a:latin typeface="Calibri"/>
                <a:ea typeface="ＭＳ Ｐゴシック" pitchFamily="50" charset="-128"/>
              </a:rPr>
              <a:t>NIDA Women &amp; Sex/Gender Differences Research </a:t>
            </a:r>
            <a:br>
              <a:rPr lang="en-US" sz="2800" b="1" dirty="0">
                <a:solidFill>
                  <a:srgbClr val="C990CB">
                    <a:lumMod val="50000"/>
                  </a:srgbClr>
                </a:solidFill>
                <a:latin typeface="Calibri"/>
                <a:ea typeface="ＭＳ Ｐゴシック" pitchFamily="50" charset="-128"/>
              </a:rPr>
            </a:br>
            <a:r>
              <a:rPr lang="en-US" sz="2800" b="1" dirty="0">
                <a:solidFill>
                  <a:srgbClr val="C990CB">
                    <a:lumMod val="50000"/>
                  </a:srgbClr>
                </a:solidFill>
                <a:latin typeface="Calibri"/>
                <a:ea typeface="ＭＳ Ｐゴシック" pitchFamily="50" charset="-128"/>
              </a:rPr>
              <a:t> Junior Investigator Travel Awardee</a:t>
            </a: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19600" y="838200"/>
            <a:ext cx="44958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en-US" sz="5400" b="1" dirty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Sarah </a:t>
            </a:r>
          </a:p>
          <a:p>
            <a:pPr algn="ctr" defTabSz="914400"/>
            <a:r>
              <a:rPr lang="en-US" sz="5400" b="1" dirty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Kromrey </a:t>
            </a:r>
            <a:endParaRPr lang="en-US" sz="4400" b="1" dirty="0">
              <a:ln w="18000">
                <a:solidFill>
                  <a:srgbClr val="743776">
                    <a:satMod val="140000"/>
                  </a:srgbClr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nstantia"/>
              <a:ea typeface="ＭＳ Ｐゴシック" pitchFamily="50" charset="-128"/>
            </a:endParaRPr>
          </a:p>
          <a:p>
            <a:pPr algn="ctr" defTabSz="914400"/>
            <a:r>
              <a:rPr lang="en-US" sz="2800" b="1" dirty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Wake Forest University</a:t>
            </a:r>
          </a:p>
          <a:p>
            <a:pPr algn="ctr" defTabSz="914400"/>
            <a:r>
              <a:rPr lang="en-US" sz="2800" b="1" dirty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Departments of Physiology and Pharmacology</a:t>
            </a:r>
          </a:p>
          <a:p>
            <a:pPr algn="ctr" defTabSz="914400"/>
            <a:r>
              <a:rPr lang="en-US" sz="2800" b="1" dirty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 </a:t>
            </a:r>
          </a:p>
        </p:txBody>
      </p:sp>
      <p:pic>
        <p:nvPicPr>
          <p:cNvPr id="1026" name="Picture 2" descr="NIDA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6025507"/>
            <a:ext cx="2995863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drottj\AppData\Local\Microsoft\Windows\Temporary Internet Files\Content.Outlook\7S9E7O5A\Kromrey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33600" y="685800"/>
            <a:ext cx="2209800" cy="39049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28341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5867400"/>
            <a:ext cx="10207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09600" y="4648200"/>
            <a:ext cx="762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800" b="1" dirty="0">
                <a:solidFill>
                  <a:srgbClr val="C990CB">
                    <a:lumMod val="50000"/>
                  </a:srgbClr>
                </a:solidFill>
                <a:latin typeface="Calibri"/>
                <a:ea typeface="ＭＳ Ｐゴシック" pitchFamily="50" charset="-128"/>
              </a:rPr>
              <a:t>NIDA Women &amp; Sex/Gender Differences Research </a:t>
            </a:r>
            <a:br>
              <a:rPr lang="en-US" sz="2800" b="1" dirty="0">
                <a:solidFill>
                  <a:srgbClr val="C990CB">
                    <a:lumMod val="50000"/>
                  </a:srgbClr>
                </a:solidFill>
                <a:latin typeface="Calibri"/>
                <a:ea typeface="ＭＳ Ｐゴシック" pitchFamily="50" charset="-128"/>
              </a:rPr>
            </a:br>
            <a:r>
              <a:rPr lang="en-US" sz="2800" b="1" dirty="0">
                <a:solidFill>
                  <a:srgbClr val="C990CB">
                    <a:lumMod val="50000"/>
                  </a:srgbClr>
                </a:solidFill>
                <a:latin typeface="Calibri"/>
                <a:ea typeface="ＭＳ Ｐゴシック" pitchFamily="50" charset="-128"/>
              </a:rPr>
              <a:t> Junior Investigator Travel Awardee</a:t>
            </a: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19600" y="838200"/>
            <a:ext cx="44958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en-US" sz="5400" b="1" dirty="0" err="1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Oralia</a:t>
            </a:r>
            <a:r>
              <a:rPr lang="en-US" sz="5400" b="1" dirty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 </a:t>
            </a:r>
          </a:p>
          <a:p>
            <a:pPr algn="ctr" defTabSz="914400"/>
            <a:r>
              <a:rPr lang="en-US" sz="5400" b="1" dirty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Loza  </a:t>
            </a:r>
            <a:endParaRPr lang="en-US" sz="4400" b="1" dirty="0">
              <a:ln w="18000">
                <a:solidFill>
                  <a:srgbClr val="743776">
                    <a:satMod val="140000"/>
                  </a:srgbClr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libri"/>
              <a:ea typeface="ＭＳ Ｐゴシック" pitchFamily="50" charset="-128"/>
            </a:endParaRPr>
          </a:p>
          <a:p>
            <a:pPr algn="ctr" defTabSz="914400"/>
            <a:r>
              <a:rPr lang="en-US" sz="2800" b="1" dirty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University of Texas El Paso</a:t>
            </a:r>
          </a:p>
          <a:p>
            <a:pPr algn="ctr" defTabSz="914400"/>
            <a:r>
              <a:rPr lang="en-US" sz="2800" b="1" dirty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Department of Public Health Sciences </a:t>
            </a:r>
          </a:p>
        </p:txBody>
      </p:sp>
      <p:pic>
        <p:nvPicPr>
          <p:cNvPr id="1026" name="Picture 2" descr="NIDA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6025507"/>
            <a:ext cx="2995863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drottj\AppData\Local\Microsoft\Windows\Temporary Internet Files\Content.Outlook\7S9E7O5A\UTEP pix 2012 3 juarez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28800" y="762000"/>
            <a:ext cx="2514600" cy="38397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28341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5867400"/>
            <a:ext cx="10207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09600" y="4648200"/>
            <a:ext cx="762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800" b="1" dirty="0">
                <a:solidFill>
                  <a:srgbClr val="C990CB">
                    <a:lumMod val="50000"/>
                  </a:srgbClr>
                </a:solidFill>
                <a:latin typeface="Calibri"/>
                <a:ea typeface="ＭＳ Ｐゴシック" pitchFamily="50" charset="-128"/>
              </a:rPr>
              <a:t>NIDA Women &amp; Sex/Gender Differences Research </a:t>
            </a:r>
            <a:br>
              <a:rPr lang="en-US" sz="2800" b="1" dirty="0">
                <a:solidFill>
                  <a:srgbClr val="C990CB">
                    <a:lumMod val="50000"/>
                  </a:srgbClr>
                </a:solidFill>
                <a:latin typeface="Calibri"/>
                <a:ea typeface="ＭＳ Ｐゴシック" pitchFamily="50" charset="-128"/>
              </a:rPr>
            </a:br>
            <a:r>
              <a:rPr lang="en-US" sz="2800" b="1" dirty="0">
                <a:solidFill>
                  <a:srgbClr val="C990CB">
                    <a:lumMod val="50000"/>
                  </a:srgbClr>
                </a:solidFill>
                <a:latin typeface="Calibri"/>
                <a:ea typeface="ＭＳ Ｐゴシック" pitchFamily="50" charset="-128"/>
              </a:rPr>
              <a:t> Junior Investigator Travel Awardee</a:t>
            </a: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114800" y="838200"/>
            <a:ext cx="48768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en-US" sz="5400" b="1" dirty="0" err="1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Vithya</a:t>
            </a:r>
            <a:r>
              <a:rPr lang="en-US" sz="5400" b="1" dirty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 </a:t>
            </a:r>
          </a:p>
          <a:p>
            <a:pPr algn="ctr" defTabSz="914400"/>
            <a:r>
              <a:rPr lang="en-US" sz="5400" b="1" dirty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Murugan  </a:t>
            </a:r>
            <a:endParaRPr lang="en-US" sz="4400" b="1" dirty="0">
              <a:ln w="18000">
                <a:solidFill>
                  <a:srgbClr val="743776">
                    <a:satMod val="140000"/>
                  </a:srgbClr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libri"/>
              <a:ea typeface="ＭＳ Ｐゴシック" pitchFamily="50" charset="-128"/>
            </a:endParaRPr>
          </a:p>
          <a:p>
            <a:pPr algn="ctr" defTabSz="914400"/>
            <a:r>
              <a:rPr lang="en-US" sz="2800" b="1" dirty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Washington University St. Louis</a:t>
            </a:r>
          </a:p>
          <a:p>
            <a:pPr algn="ctr" defTabSz="914400"/>
            <a:r>
              <a:rPr lang="en-US" sz="2800" b="1" dirty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George Warren Brown School of Social Work </a:t>
            </a:r>
          </a:p>
        </p:txBody>
      </p:sp>
      <p:pic>
        <p:nvPicPr>
          <p:cNvPr id="1026" name="Picture 2" descr="NIDA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6025507"/>
            <a:ext cx="2995863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drottj\Pictures\Vithya_Muruga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05000" y="685800"/>
            <a:ext cx="2057400" cy="39512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28341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5867400"/>
            <a:ext cx="10207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09600" y="4648200"/>
            <a:ext cx="762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800" b="1" dirty="0">
                <a:solidFill>
                  <a:srgbClr val="C990CB">
                    <a:lumMod val="50000"/>
                  </a:srgbClr>
                </a:solidFill>
                <a:latin typeface="Calibri"/>
                <a:ea typeface="ＭＳ Ｐゴシック" pitchFamily="50" charset="-128"/>
              </a:rPr>
              <a:t>NIDA Women &amp; Sex/Gender Differences Research </a:t>
            </a:r>
            <a:br>
              <a:rPr lang="en-US" sz="2800" b="1" dirty="0">
                <a:solidFill>
                  <a:srgbClr val="C990CB">
                    <a:lumMod val="50000"/>
                  </a:srgbClr>
                </a:solidFill>
                <a:latin typeface="Calibri"/>
                <a:ea typeface="ＭＳ Ｐゴシック" pitchFamily="50" charset="-128"/>
              </a:rPr>
            </a:br>
            <a:r>
              <a:rPr lang="en-US" sz="2800" b="1" dirty="0">
                <a:solidFill>
                  <a:srgbClr val="C990CB">
                    <a:lumMod val="50000"/>
                  </a:srgbClr>
                </a:solidFill>
                <a:latin typeface="Calibri"/>
                <a:ea typeface="ＭＳ Ｐゴシック" pitchFamily="50" charset="-128"/>
              </a:rPr>
              <a:t> Junior Investigator Travel Awardee</a:t>
            </a: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19600" y="838200"/>
            <a:ext cx="4495800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en-US" sz="5400" b="1" dirty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Kristen </a:t>
            </a:r>
          </a:p>
          <a:p>
            <a:pPr algn="ctr" defTabSz="914400"/>
            <a:r>
              <a:rPr lang="en-US" sz="5400" b="1" dirty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Seay</a:t>
            </a:r>
            <a:endParaRPr lang="en-US" sz="4400" b="1" dirty="0">
              <a:ln w="18000">
                <a:solidFill>
                  <a:srgbClr val="743776">
                    <a:satMod val="140000"/>
                  </a:srgbClr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libri"/>
              <a:ea typeface="ＭＳ Ｐゴシック" pitchFamily="50" charset="-128"/>
            </a:endParaRPr>
          </a:p>
          <a:p>
            <a:pPr algn="ctr" defTabSz="914400"/>
            <a:r>
              <a:rPr lang="en-US" sz="2800" b="1" dirty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University of South Carolina</a:t>
            </a:r>
          </a:p>
          <a:p>
            <a:pPr algn="ctr" defTabSz="914400"/>
            <a:r>
              <a:rPr lang="en-US" sz="2800" b="1" dirty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College of Social Work </a:t>
            </a:r>
          </a:p>
        </p:txBody>
      </p:sp>
      <p:pic>
        <p:nvPicPr>
          <p:cNvPr id="1026" name="Picture 2" descr="NIDA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6025507"/>
            <a:ext cx="2995863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drottj\AppData\Local\Microsoft\Windows\Temporary Internet Files\Content.Outlook\7S9E7O5A\Seay Kristen 201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400" y="1371600"/>
            <a:ext cx="3810000" cy="2717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28341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5867400"/>
            <a:ext cx="10207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09600" y="4648200"/>
            <a:ext cx="762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800" b="1" dirty="0">
                <a:solidFill>
                  <a:srgbClr val="C990CB">
                    <a:lumMod val="50000"/>
                  </a:srgbClr>
                </a:solidFill>
                <a:latin typeface="Calibri"/>
                <a:ea typeface="ＭＳ Ｐゴシック" pitchFamily="50" charset="-128"/>
              </a:rPr>
              <a:t>NIDA Women &amp; Sex/Gender Differences Research </a:t>
            </a:r>
            <a:br>
              <a:rPr lang="en-US" sz="2800" b="1" dirty="0">
                <a:solidFill>
                  <a:srgbClr val="C990CB">
                    <a:lumMod val="50000"/>
                  </a:srgbClr>
                </a:solidFill>
                <a:latin typeface="Calibri"/>
                <a:ea typeface="ＭＳ Ｐゴシック" pitchFamily="50" charset="-128"/>
              </a:rPr>
            </a:br>
            <a:r>
              <a:rPr lang="en-US" sz="2800" b="1" dirty="0">
                <a:solidFill>
                  <a:srgbClr val="C990CB">
                    <a:lumMod val="50000"/>
                  </a:srgbClr>
                </a:solidFill>
                <a:latin typeface="Calibri"/>
                <a:ea typeface="ＭＳ Ｐゴシック" pitchFamily="50" charset="-128"/>
              </a:rPr>
              <a:t> Junior Investigator Travel Awardee</a:t>
            </a: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19600" y="838200"/>
            <a:ext cx="44958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en-US" sz="5400" b="1" dirty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Roman Shrestha</a:t>
            </a:r>
          </a:p>
          <a:p>
            <a:pPr algn="ctr" defTabSz="914400"/>
            <a:r>
              <a:rPr lang="en-US" sz="2800" b="1" dirty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University of Cincinnati</a:t>
            </a:r>
          </a:p>
          <a:p>
            <a:pPr algn="ctr" defTabSz="914400"/>
            <a:r>
              <a:rPr lang="en-US" sz="2800" b="1" dirty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Department of Community Medicine and Health Care </a:t>
            </a:r>
          </a:p>
        </p:txBody>
      </p:sp>
      <p:pic>
        <p:nvPicPr>
          <p:cNvPr id="1026" name="Picture 2" descr="NIDA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6025507"/>
            <a:ext cx="2995863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drottj\AppData\Local\Microsoft\Windows\Temporary Internet Files\Content.Outlook\7S9E7O5A\CPDD NIDA Travel Award - Roman Shresth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14400" y="1066800"/>
            <a:ext cx="3429000" cy="3429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28341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5867400"/>
            <a:ext cx="10207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09600" y="4648200"/>
            <a:ext cx="762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800" b="1" dirty="0">
                <a:solidFill>
                  <a:srgbClr val="C990CB">
                    <a:lumMod val="50000"/>
                  </a:srgbClr>
                </a:solidFill>
                <a:latin typeface="Calibri"/>
                <a:ea typeface="ＭＳ Ｐゴシック" pitchFamily="50" charset="-128"/>
              </a:rPr>
              <a:t>NIDA Women &amp; Sex/Gender Differences Research </a:t>
            </a:r>
            <a:br>
              <a:rPr lang="en-US" sz="2800" b="1" dirty="0">
                <a:solidFill>
                  <a:srgbClr val="C990CB">
                    <a:lumMod val="50000"/>
                  </a:srgbClr>
                </a:solidFill>
                <a:latin typeface="Calibri"/>
                <a:ea typeface="ＭＳ Ｐゴシック" pitchFamily="50" charset="-128"/>
              </a:rPr>
            </a:br>
            <a:r>
              <a:rPr lang="en-US" sz="2800" b="1" dirty="0">
                <a:solidFill>
                  <a:srgbClr val="C990CB">
                    <a:lumMod val="50000"/>
                  </a:srgbClr>
                </a:solidFill>
                <a:latin typeface="Calibri"/>
                <a:ea typeface="ＭＳ Ｐゴシック" pitchFamily="50" charset="-128"/>
              </a:rPr>
              <a:t> Junior Investigator Travel Awardee</a:t>
            </a: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19600" y="838200"/>
            <a:ext cx="4495800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en-US" sz="5400" b="1" dirty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John </a:t>
            </a:r>
          </a:p>
          <a:p>
            <a:pPr algn="ctr" defTabSz="914400"/>
            <a:r>
              <a:rPr lang="en-US" sz="5400" b="1" dirty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Smethells</a:t>
            </a:r>
            <a:r>
              <a:rPr lang="en-US" sz="4400" b="1" dirty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  </a:t>
            </a:r>
          </a:p>
          <a:p>
            <a:pPr algn="ctr" defTabSz="914400"/>
            <a:r>
              <a:rPr lang="en-US" sz="2800" b="1" dirty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University of Minnesota</a:t>
            </a:r>
          </a:p>
          <a:p>
            <a:pPr algn="ctr" defTabSz="914400"/>
            <a:r>
              <a:rPr lang="en-US" sz="2800" b="1" dirty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Department of Psychiatry </a:t>
            </a:r>
          </a:p>
        </p:txBody>
      </p:sp>
      <p:pic>
        <p:nvPicPr>
          <p:cNvPr id="1026" name="Picture 2" descr="NIDA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6025507"/>
            <a:ext cx="2995863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drottj\AppData\Local\Microsoft\Windows\Temporary Internet Files\Content.Outlook\7S9E7O5A\ProfilePictureSolo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000" y="990600"/>
            <a:ext cx="3429000" cy="34823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28341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5867400"/>
            <a:ext cx="10207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09600" y="4648200"/>
            <a:ext cx="762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800" b="1" dirty="0">
                <a:solidFill>
                  <a:srgbClr val="C990CB">
                    <a:lumMod val="50000"/>
                  </a:srgbClr>
                </a:solidFill>
                <a:latin typeface="Calibri"/>
                <a:ea typeface="ＭＳ Ｐゴシック" pitchFamily="50" charset="-128"/>
              </a:rPr>
              <a:t>NIDA Women &amp; Sex/Gender Differences Research </a:t>
            </a:r>
            <a:br>
              <a:rPr lang="en-US" sz="2800" b="1" dirty="0">
                <a:solidFill>
                  <a:srgbClr val="C990CB">
                    <a:lumMod val="50000"/>
                  </a:srgbClr>
                </a:solidFill>
                <a:latin typeface="Calibri"/>
                <a:ea typeface="ＭＳ Ｐゴシック" pitchFamily="50" charset="-128"/>
              </a:rPr>
            </a:br>
            <a:r>
              <a:rPr lang="en-US" sz="2800" b="1" dirty="0">
                <a:solidFill>
                  <a:srgbClr val="C990CB">
                    <a:lumMod val="50000"/>
                  </a:srgbClr>
                </a:solidFill>
                <a:latin typeface="Calibri"/>
                <a:ea typeface="ＭＳ Ｐゴシック" pitchFamily="50" charset="-128"/>
              </a:rPr>
              <a:t> Junior Investigator Travel Awardee</a:t>
            </a: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19600" y="838200"/>
            <a:ext cx="4495800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en-US" sz="5400" b="1" dirty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Natashia Swalve</a:t>
            </a:r>
            <a:endParaRPr lang="en-US" sz="2800" b="1" dirty="0">
              <a:ln w="18000">
                <a:solidFill>
                  <a:srgbClr val="743776">
                    <a:satMod val="140000"/>
                  </a:srgbClr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libri"/>
              <a:ea typeface="ＭＳ Ｐゴシック" pitchFamily="50" charset="-128"/>
            </a:endParaRPr>
          </a:p>
          <a:p>
            <a:pPr algn="ctr" defTabSz="914400"/>
            <a:r>
              <a:rPr lang="en-US" sz="2800" b="1" dirty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University of Minnesota </a:t>
            </a:r>
            <a:br>
              <a:rPr lang="en-US" sz="2800" b="1" dirty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</a:br>
            <a:r>
              <a:rPr lang="en-US" sz="2800" b="1" dirty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Department of Psychiatry </a:t>
            </a:r>
          </a:p>
        </p:txBody>
      </p:sp>
      <p:pic>
        <p:nvPicPr>
          <p:cNvPr id="1026" name="Picture 2" descr="NIDA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6025507"/>
            <a:ext cx="2995863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drottj\AppData\Local\Microsoft\Windows\Temporary Internet Files\Content.Outlook\7S9E7O5A\Tasha (1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95400" y="762000"/>
            <a:ext cx="2667000" cy="38329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28341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ctrTitle"/>
          </p:nvPr>
        </p:nvSpPr>
        <p:spPr>
          <a:xfrm>
            <a:off x="685800" y="368300"/>
            <a:ext cx="7772400" cy="1470025"/>
          </a:xfrm>
        </p:spPr>
        <p:txBody>
          <a:bodyPr/>
          <a:lstStyle/>
          <a:p>
            <a:pPr eaLnBrk="1" hangingPunct="1"/>
            <a:r>
              <a:rPr lang="en-US" b="1">
                <a:solidFill>
                  <a:srgbClr val="3366FF"/>
                </a:solidFill>
                <a:latin typeface="Helvetica" charset="0"/>
                <a:ea typeface="MS PGothic" charset="0"/>
                <a:cs typeface="Helvetica" charset="0"/>
              </a:rPr>
              <a:t>Marci Mitchell, PhD</a:t>
            </a:r>
            <a:r>
              <a:rPr lang="en-US">
                <a:latin typeface="Helvetica" charset="0"/>
                <a:ea typeface="MS PGothic" charset="0"/>
                <a:cs typeface="Helvetica" charset="0"/>
              </a:rPr>
              <a:t>		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3175" y="1846263"/>
            <a:ext cx="6400800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4400" b="1" dirty="0" smtClean="0">
                <a:solidFill>
                  <a:srgbClr val="595959"/>
                </a:solidFill>
                <a:latin typeface="Helvetica"/>
                <a:ea typeface="+mn-ea"/>
                <a:cs typeface="Helvetica"/>
              </a:rPr>
              <a:t>Yale University</a:t>
            </a:r>
          </a:p>
        </p:txBody>
      </p:sp>
      <p:pic>
        <p:nvPicPr>
          <p:cNvPr id="23555" name="Picture 1" descr="Mitchell Headshot 3 (good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275" y="2852738"/>
            <a:ext cx="2670175" cy="400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5867400"/>
            <a:ext cx="10207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09600" y="4648200"/>
            <a:ext cx="762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800" b="1" dirty="0">
                <a:solidFill>
                  <a:srgbClr val="C990CB">
                    <a:lumMod val="50000"/>
                  </a:srgbClr>
                </a:solidFill>
                <a:latin typeface="Calibri"/>
                <a:ea typeface="ＭＳ Ｐゴシック" pitchFamily="50" charset="-128"/>
              </a:rPr>
              <a:t>NIDA Women &amp; Sex/Gender Differences Research </a:t>
            </a:r>
            <a:br>
              <a:rPr lang="en-US" sz="2800" b="1" dirty="0">
                <a:solidFill>
                  <a:srgbClr val="C990CB">
                    <a:lumMod val="50000"/>
                  </a:srgbClr>
                </a:solidFill>
                <a:latin typeface="Calibri"/>
                <a:ea typeface="ＭＳ Ｐゴシック" pitchFamily="50" charset="-128"/>
              </a:rPr>
            </a:br>
            <a:r>
              <a:rPr lang="en-US" sz="2800" b="1" dirty="0">
                <a:solidFill>
                  <a:srgbClr val="C990CB">
                    <a:lumMod val="50000"/>
                  </a:srgbClr>
                </a:solidFill>
                <a:latin typeface="Calibri"/>
                <a:ea typeface="ＭＳ Ｐゴシック" pitchFamily="50" charset="-128"/>
              </a:rPr>
              <a:t> Junior Investigator Travel Awardee</a:t>
            </a: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19600" y="838200"/>
            <a:ext cx="4495800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en-US" sz="5400" b="1" dirty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Virginia </a:t>
            </a:r>
          </a:p>
          <a:p>
            <a:pPr algn="ctr" defTabSz="914400"/>
            <a:r>
              <a:rPr lang="en-US" sz="5400" b="1" dirty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Weiss</a:t>
            </a:r>
            <a:endParaRPr lang="en-US" sz="2800" b="1" dirty="0">
              <a:ln w="18000">
                <a:solidFill>
                  <a:srgbClr val="743776">
                    <a:satMod val="140000"/>
                  </a:srgbClr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libri"/>
              <a:ea typeface="ＭＳ Ｐゴシック" pitchFamily="50" charset="-128"/>
            </a:endParaRPr>
          </a:p>
          <a:p>
            <a:pPr algn="ctr" defTabSz="914400"/>
            <a:r>
              <a:rPr lang="en-US" sz="2800" b="1" dirty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University of Kentucky</a:t>
            </a:r>
          </a:p>
          <a:p>
            <a:pPr algn="ctr" defTabSz="914400"/>
            <a:r>
              <a:rPr lang="en-US" sz="2800" b="1" dirty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Department of Psychology </a:t>
            </a:r>
          </a:p>
        </p:txBody>
      </p:sp>
      <p:pic>
        <p:nvPicPr>
          <p:cNvPr id="1026" name="Picture 2" descr="NIDA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6025507"/>
            <a:ext cx="2995863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55e65c33-df06-4e88-9575-875ae67c39b5" descr="image00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71600" y="762000"/>
            <a:ext cx="2895600" cy="3863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28341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5867400"/>
            <a:ext cx="10207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09600" y="4648200"/>
            <a:ext cx="762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800" b="1" dirty="0">
                <a:solidFill>
                  <a:srgbClr val="C990CB">
                    <a:lumMod val="50000"/>
                  </a:srgbClr>
                </a:solidFill>
                <a:latin typeface="Calibri"/>
                <a:ea typeface="ＭＳ Ｐゴシック" pitchFamily="50" charset="-128"/>
              </a:rPr>
              <a:t>NIDA Women &amp; </a:t>
            </a:r>
            <a:r>
              <a:rPr lang="en-US" sz="2800" b="1">
                <a:solidFill>
                  <a:srgbClr val="C990CB">
                    <a:lumMod val="50000"/>
                  </a:srgbClr>
                </a:solidFill>
                <a:latin typeface="Calibri"/>
                <a:ea typeface="ＭＳ Ｐゴシック" pitchFamily="50" charset="-128"/>
              </a:rPr>
              <a:t>Sex/Gender Differences </a:t>
            </a:r>
            <a:r>
              <a:rPr lang="en-US" sz="2800" b="1" dirty="0">
                <a:solidFill>
                  <a:srgbClr val="C990CB">
                    <a:lumMod val="50000"/>
                  </a:srgbClr>
                </a:solidFill>
                <a:latin typeface="Calibri"/>
                <a:ea typeface="ＭＳ Ｐゴシック" pitchFamily="50" charset="-128"/>
              </a:rPr>
              <a:t>Research </a:t>
            </a:r>
            <a:br>
              <a:rPr lang="en-US" sz="2800" b="1" dirty="0">
                <a:solidFill>
                  <a:srgbClr val="C990CB">
                    <a:lumMod val="50000"/>
                  </a:srgbClr>
                </a:solidFill>
                <a:latin typeface="Calibri"/>
                <a:ea typeface="ＭＳ Ｐゴシック" pitchFamily="50" charset="-128"/>
              </a:rPr>
            </a:br>
            <a:r>
              <a:rPr lang="en-US" sz="2800" b="1" dirty="0">
                <a:solidFill>
                  <a:srgbClr val="C990CB">
                    <a:lumMod val="50000"/>
                  </a:srgbClr>
                </a:solidFill>
                <a:latin typeface="Calibri"/>
                <a:ea typeface="ＭＳ Ｐゴシック" pitchFamily="50" charset="-128"/>
              </a:rPr>
              <a:t> Junior Investigator Travel Awardee</a:t>
            </a: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267200" y="838200"/>
            <a:ext cx="4876800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en-US" sz="5400" b="1" dirty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Kimberly Werner </a:t>
            </a:r>
            <a:endParaRPr lang="en-US" sz="4400" b="1" dirty="0">
              <a:ln w="18000">
                <a:solidFill>
                  <a:srgbClr val="743776">
                    <a:satMod val="140000"/>
                  </a:srgbClr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libri"/>
              <a:ea typeface="ＭＳ Ｐゴシック" pitchFamily="50" charset="-128"/>
            </a:endParaRPr>
          </a:p>
          <a:p>
            <a:pPr algn="ctr" defTabSz="914400"/>
            <a:r>
              <a:rPr lang="en-US" sz="2800" b="1" dirty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Washington University</a:t>
            </a:r>
            <a:br>
              <a:rPr lang="en-US" sz="2800" b="1" dirty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</a:br>
            <a:r>
              <a:rPr lang="en-US" sz="2800" b="1" dirty="0">
                <a:ln w="18000">
                  <a:solidFill>
                    <a:srgbClr val="743776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ea typeface="ＭＳ Ｐゴシック" pitchFamily="50" charset="-128"/>
              </a:rPr>
              <a:t>Department of Social Work </a:t>
            </a:r>
          </a:p>
        </p:txBody>
      </p:sp>
      <p:pic>
        <p:nvPicPr>
          <p:cNvPr id="1026" name="Picture 2" descr="NIDA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6025507"/>
            <a:ext cx="2995863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drottj\AppData\Local\Microsoft\Windows\Temporary Internet Files\Content.Outlook\7S9E7O5A\K Werner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95400" y="685800"/>
            <a:ext cx="2895600" cy="38624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28341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ctrTitle"/>
          </p:nvPr>
        </p:nvSpPr>
        <p:spPr>
          <a:xfrm>
            <a:off x="622300" y="411163"/>
            <a:ext cx="7772400" cy="1470025"/>
          </a:xfrm>
        </p:spPr>
        <p:txBody>
          <a:bodyPr/>
          <a:lstStyle/>
          <a:p>
            <a:pPr eaLnBrk="1" hangingPunct="1"/>
            <a:r>
              <a:rPr lang="en-US" b="1">
                <a:solidFill>
                  <a:srgbClr val="3366FF"/>
                </a:solidFill>
                <a:latin typeface="Helvetica" charset="0"/>
                <a:ea typeface="MS PGothic" charset="0"/>
                <a:cs typeface="Helvetica" charset="0"/>
              </a:rPr>
              <a:t>Lorra Garey		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3175" y="1862138"/>
            <a:ext cx="6400800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4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ea typeface="+mn-ea"/>
                <a:cs typeface="Helvetica"/>
              </a:rPr>
              <a:t>University of Houston</a:t>
            </a:r>
          </a:p>
        </p:txBody>
      </p:sp>
      <p:sp>
        <p:nvSpPr>
          <p:cNvPr id="25603" name="Subtitle 2"/>
          <p:cNvSpPr txBox="1">
            <a:spLocks/>
          </p:cNvSpPr>
          <p:nvPr/>
        </p:nvSpPr>
        <p:spPr bwMode="auto">
          <a:xfrm>
            <a:off x="1343025" y="3629025"/>
            <a:ext cx="6400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3200">
                <a:solidFill>
                  <a:srgbClr val="898989"/>
                </a:solidFill>
                <a:ea typeface="ＭＳ Ｐゴシック" charset="0"/>
                <a:cs typeface="ＭＳ Ｐゴシック" charset="0"/>
              </a:rPr>
              <a:t>Your Photo</a:t>
            </a:r>
          </a:p>
        </p:txBody>
      </p:sp>
      <p:pic>
        <p:nvPicPr>
          <p:cNvPr id="25604" name="Picture 1" descr="Screen Shot 2015-04-30 at 6.46.2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913" y="3068638"/>
            <a:ext cx="4943475" cy="360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ctrTitle"/>
          </p:nvPr>
        </p:nvSpPr>
        <p:spPr>
          <a:xfrm>
            <a:off x="685800" y="368300"/>
            <a:ext cx="7772400" cy="1470025"/>
          </a:xfrm>
        </p:spPr>
        <p:txBody>
          <a:bodyPr/>
          <a:lstStyle/>
          <a:p>
            <a:pPr eaLnBrk="1" hangingPunct="1"/>
            <a:r>
              <a:rPr lang="en-US" b="1">
                <a:solidFill>
                  <a:srgbClr val="3366FF"/>
                </a:solidFill>
                <a:latin typeface="Helvetica" charset="0"/>
                <a:ea typeface="MS PGothic" charset="0"/>
              </a:rPr>
              <a:t>Elizabeth Whittaker</a:t>
            </a:r>
            <a:r>
              <a:rPr lang="en-US">
                <a:latin typeface="Helvetica" charset="0"/>
                <a:ea typeface="MS PGothic" charset="0"/>
              </a:rPr>
              <a:t>		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84225" y="1798638"/>
            <a:ext cx="7673975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4400" b="1" dirty="0" smtClean="0">
                <a:solidFill>
                  <a:srgbClr val="595959"/>
                </a:solidFill>
                <a:latin typeface="Helvetica"/>
                <a:ea typeface="+mn-ea"/>
                <a:cs typeface="Helvetica"/>
              </a:rPr>
              <a:t>National Drug and Alcohol Research Centre, UNSW</a:t>
            </a:r>
          </a:p>
        </p:txBody>
      </p:sp>
      <p:pic>
        <p:nvPicPr>
          <p:cNvPr id="27651" name="Picture 5" descr="D:\Users\z3324053\Desktop\1354256378_liz-whittaker-square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738" y="3438525"/>
            <a:ext cx="3206750" cy="320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Flow">
  <a:themeElements>
    <a:clrScheme name="Custom 2">
      <a:dk1>
        <a:srgbClr val="FFFFFF"/>
      </a:dk1>
      <a:lt1>
        <a:sysClr val="window" lastClr="FFFFFF"/>
      </a:lt1>
      <a:dk2>
        <a:srgbClr val="FFFFFF"/>
      </a:dk2>
      <a:lt2>
        <a:srgbClr val="DEDEDE"/>
      </a:lt2>
      <a:accent1>
        <a:srgbClr val="C990CB"/>
      </a:accent1>
      <a:accent2>
        <a:srgbClr val="743776"/>
      </a:accent2>
      <a:accent3>
        <a:srgbClr val="A04DA3"/>
      </a:accent3>
      <a:accent4>
        <a:srgbClr val="FFFFFF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Revolution">
  <a:themeElements>
    <a:clrScheme name="Revolution">
      <a:dk1>
        <a:sysClr val="windowText" lastClr="000000"/>
      </a:dk1>
      <a:lt1>
        <a:sysClr val="window" lastClr="FFFFFF"/>
      </a:lt1>
      <a:dk2>
        <a:srgbClr val="1B3861"/>
      </a:dk2>
      <a:lt2>
        <a:srgbClr val="38ABED"/>
      </a:lt2>
      <a:accent1>
        <a:srgbClr val="0C5986"/>
      </a:accent1>
      <a:accent2>
        <a:srgbClr val="DDF53D"/>
      </a:accent2>
      <a:accent3>
        <a:srgbClr val="508709"/>
      </a:accent3>
      <a:accent4>
        <a:srgbClr val="BF5E00"/>
      </a:accent4>
      <a:accent5>
        <a:srgbClr val="9C0001"/>
      </a:accent5>
      <a:accent6>
        <a:srgbClr val="660075"/>
      </a:accent6>
      <a:hlink>
        <a:srgbClr val="ABF24D"/>
      </a:hlink>
      <a:folHlink>
        <a:srgbClr val="A0E7FB"/>
      </a:folHlink>
    </a:clrScheme>
    <a:fontScheme name="Revolution">
      <a:majorFont>
        <a:latin typeface="Trebuchet MS"/>
        <a:ea typeface=""/>
        <a:cs typeface=""/>
        <a:font script="Jpan" typeface="ＭＳ ゴシック"/>
      </a:majorFont>
      <a:minorFont>
        <a:latin typeface="Trebuchet MS"/>
        <a:ea typeface=""/>
        <a:cs typeface=""/>
        <a:font script="Jpan" typeface="ＭＳ ゴシック"/>
      </a:minorFont>
    </a:fontScheme>
    <a:fmtScheme name="Revolution">
      <a: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0800000">
              <a:srgbClr val="808080">
                <a:alpha val="75000"/>
              </a:srgbClr>
            </a:innerShdw>
          </a:effectLst>
        </a:effectStyle>
        <a:effectStyle>
          <a:effectLst>
            <a:innerShdw blurRad="50800" dist="25400" dir="13500000">
              <a:srgbClr val="808080">
                <a:alpha val="75000"/>
              </a:srgbClr>
            </a:innerShdw>
            <a:outerShdw blurRad="63500" dist="50800" dir="5400000" algn="br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1400000"/>
            </a:lightRig>
          </a:scene3d>
          <a:sp3d contourW="12700" prstMaterial="softmetal">
            <a:bevelT w="63500" h="254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719</Words>
  <Application>Microsoft Macintosh PowerPoint</Application>
  <PresentationFormat>On-screen Show (4:3)</PresentationFormat>
  <Paragraphs>223</Paragraphs>
  <Slides>71</Slides>
  <Notes>41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71</vt:i4>
      </vt:variant>
    </vt:vector>
  </HeadingPairs>
  <TitlesOfParts>
    <vt:vector size="74" baseType="lpstr">
      <vt:lpstr>Office Theme</vt:lpstr>
      <vt:lpstr>Flow</vt:lpstr>
      <vt:lpstr>1_Revolution</vt:lpstr>
      <vt:lpstr>(CPDD 77th Annual Scientific Meeting)  2015  Travel Award Recipients</vt:lpstr>
      <vt:lpstr>PowerPoint Presentation</vt:lpstr>
      <vt:lpstr>A. George Wilson, PhD   </vt:lpstr>
      <vt:lpstr>Yue Pan  </vt:lpstr>
      <vt:lpstr>Stephanie M. Groman, PhD  </vt:lpstr>
      <vt:lpstr>Brian J. Fairman, PhD</vt:lpstr>
      <vt:lpstr>Marci Mitchell, PhD  </vt:lpstr>
      <vt:lpstr>Lorra Garey  </vt:lpstr>
      <vt:lpstr>Elizabeth Whittaker  </vt:lpstr>
      <vt:lpstr>Ryan Gregg  </vt:lpstr>
      <vt:lpstr>Edmund Silins, PhD  </vt:lpstr>
      <vt:lpstr>Min-Jeong Yang  </vt:lpstr>
      <vt:lpstr>Abigail Batchelder, PhD, MPH</vt:lpstr>
      <vt:lpstr>Sally L. Huskinson, PhD</vt:lpstr>
      <vt:lpstr>Jamey J. Lister, PhD</vt:lpstr>
      <vt:lpstr>João Mauricio Castaldelli-Maia, MD  </vt:lpstr>
      <vt:lpstr>Philip Veliz, PhD  </vt:lpstr>
      <vt:lpstr>Annesa Flentje, PhD  </vt:lpstr>
      <vt:lpstr>Ryan T. Lacy, PhD  </vt:lpstr>
      <vt:lpstr>Dane Aronsen  </vt:lpstr>
      <vt:lpstr>Lauren DePoy</vt:lpstr>
      <vt:lpstr>Amy Peacock, PhD</vt:lpstr>
      <vt:lpstr>PowerPoint Presentation</vt:lpstr>
      <vt:lpstr>Chloe Jordan</vt:lpstr>
      <vt:lpstr>Primm-Singleton Travel Awardees 2015</vt:lpstr>
      <vt:lpstr>Karl Christian Alcover  Michigan State University</vt:lpstr>
      <vt:lpstr>Caravella McCuistian  University of Cincinnati</vt:lpstr>
      <vt:lpstr>Holly H. Reid  Wayne State University</vt:lpstr>
      <vt:lpstr>Nilesh S. Tannu  University of Texas Medical School at Houston</vt:lpstr>
      <vt:lpstr>Denise Christina Vidot  University of Miami Miller School of Medicine</vt:lpstr>
      <vt:lpstr>2015 NIDA Director’s Travel Award Recipients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Raymond L. Moody, BA Hunter College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Meredith Meacham, MPH University of California, San Diego       </vt:lpstr>
      <vt:lpstr>  Lauren R. Pacek, PhD Johns Hopkins University School of Medicine     </vt:lpstr>
      <vt:lpstr>Olga Rass, PhD Johns Hopkins University School of Medicine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Temple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2015 Travel Award Recipients</dc:title>
  <dc:creator>Constance Pollack</dc:creator>
  <cp:lastModifiedBy>Constance Pollack</cp:lastModifiedBy>
  <cp:revision>11</cp:revision>
  <dcterms:created xsi:type="dcterms:W3CDTF">2015-06-10T16:10:59Z</dcterms:created>
  <dcterms:modified xsi:type="dcterms:W3CDTF">2016-06-01T19:34:38Z</dcterms:modified>
</cp:coreProperties>
</file>